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1"/>
  </p:sldMasterIdLst>
  <p:notesMasterIdLst>
    <p:notesMasterId r:id="rId28"/>
  </p:notes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3" r:id="rId18"/>
    <p:sldId id="274" r:id="rId19"/>
    <p:sldId id="275" r:id="rId20"/>
    <p:sldId id="276" r:id="rId21"/>
    <p:sldId id="279" r:id="rId22"/>
    <p:sldId id="280" r:id="rId23"/>
    <p:sldId id="281" r:id="rId24"/>
    <p:sldId id="282" r:id="rId25"/>
    <p:sldId id="296" r:id="rId26"/>
    <p:sldId id="295" r:id="rId27"/>
  </p:sldIdLst>
  <p:sldSz cx="9144000" cy="5143500" type="screen16x9"/>
  <p:notesSz cx="6858000" cy="9144000"/>
  <p:embeddedFontLst>
    <p:embeddedFont>
      <p:font typeface="Oswald" charset="-52"/>
      <p:regular r:id="rId29"/>
      <p:bold r:id="rId30"/>
    </p:embeddedFont>
    <p:embeddedFont>
      <p:font typeface="Montserrat" charset="-52"/>
      <p:regular r:id="rId31"/>
      <p:bold r:id="rId32"/>
      <p:italic r:id="rId33"/>
      <p:boldItalic r:id="rId34"/>
    </p:embeddedFont>
    <p:embeddedFont>
      <p:font typeface="Wingdings 3" pitchFamily="18" charset="2"/>
      <p:regular r:id="rId35"/>
    </p:embeddedFont>
    <p:embeddedFont>
      <p:font typeface="Old English Text MT" pitchFamily="66" charset="0"/>
      <p:regular r:id="rId36"/>
    </p:embeddedFont>
    <p:embeddedFont>
      <p:font typeface="Onyx" pitchFamily="82" charset="0"/>
      <p:regular r:id="rId37"/>
    </p:embeddedFont>
    <p:embeddedFont>
      <p:font typeface="Trebuchet MS" pitchFamily="34" charset="0"/>
      <p:regular r:id="rId38"/>
      <p:bold r:id="rId39"/>
      <p:italic r:id="rId40"/>
      <p:boldItalic r:id="rId4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BF4A3D39-4975-46BA-BE83-8B02B6239DEE}">
  <a:tblStyle styleId="{BF4A3D39-4975-46BA-BE83-8B02B6239DE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67" autoAdjust="0"/>
  </p:normalViewPr>
  <p:slideViewPr>
    <p:cSldViewPr snapToGrid="0">
      <p:cViewPr varScale="1">
        <p:scale>
          <a:sx n="141" d="100"/>
          <a:sy n="141" d="100"/>
        </p:scale>
        <p:origin x="-774" y="-10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41"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font" Target="fonts/font9.fntdata"/><Relationship Id="rId40" Type="http://schemas.openxmlformats.org/officeDocument/2006/relationships/font" Target="fonts/font12.fntdata"/><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font" Target="fonts/font7.fntdata"/><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658c09197_2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ge658c09197_2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7172d09a8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ge7172d09a8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7172d09a8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e7172d09a8_1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7172d09a8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e7172d09a8_1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e7172d09a8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e7172d09a8_1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e7172d09a8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e7172d09a8_1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e7172d09a8_1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e7172d09a8_1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7172d09a8_1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e7172d09a8_1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e7172d09a8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e7172d09a8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e658c09197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ge658c09197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e7172d09a8_1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e7172d09a8_1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7172d09a8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ge7172d09a8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ge7822b8652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6" name="Google Shape;266;ge7822b8652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e7172d09a8_1_2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2" name="Google Shape;272;ge7172d09a8_1_2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e7172d09a8_1_2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79" name="Google Shape;279;ge7172d09a8_1_2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 xmlns:p14="http://schemas.microsoft.com/office/powerpoint/2010/main" val="1238287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658c09197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e658c09197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658c0919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e658c09197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658c09197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ge658c09197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658c09197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ge658c09197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e658c09197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ge658c09197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e7172d09a8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ge7172d09a8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7172d09a8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ge7172d09a8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9/7/2023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328780957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pPr/>
              <a:t>9/7/2023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30273947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pPr/>
              <a:t>9/7/2023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050" dirty="0">
              <a:solidFill>
                <a:schemeClr val="accent1">
                  <a:lumMod val="60000"/>
                  <a:lumOff val="40000"/>
                </a:schemeClr>
              </a:solidFill>
              <a:latin typeface="Arial"/>
            </a:endParaRPr>
          </a:p>
        </p:txBody>
      </p:sp>
    </p:spTree>
    <p:extLst>
      <p:ext uri="{BB962C8B-B14F-4D97-AF65-F5344CB8AC3E}">
        <p14:creationId xmlns="" xmlns:p14="http://schemas.microsoft.com/office/powerpoint/2010/main" val="40089861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pPr/>
              <a:t>9/7/2023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346798857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pPr/>
              <a:t>9/7/2023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 xmlns:p14="http://schemas.microsoft.com/office/powerpoint/2010/main" val="37424124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pPr/>
              <a:t>9/7/2023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14210247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pPr/>
              <a:t>9/7/2023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120410755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pPr/>
              <a:t>9/7/2023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106029507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349152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4E6425-0181-43F2-84FC-787E803FD2F8}" type="datetimeFigureOut">
              <a:rPr lang="en-US" smtClean="0"/>
              <a:pPr/>
              <a:t>9/7/2023</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323716352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pPr/>
              <a:t>9/7/2023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246858990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pPr/>
              <a:t>9/7/2023</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425441627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pPr/>
              <a:t>9/7/2023</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419305830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pPr/>
              <a:t>9/7/2023</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88400771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ru-RU"/>
              <a:t>Образец заголовка</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76E86A4C-8E40-4F87-A4F0-01A0687C5742}" type="datetimeFigureOut">
              <a:rPr lang="en-US" smtClean="0"/>
              <a:pPr/>
              <a:t>9/7/2023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27743692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a:t>Вставка рисунка</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fld id="{35E72C73-2D91-4E12-BA25-F0AA0C03599B}" type="datetimeFigureOut">
              <a:rPr lang="en-US" smtClean="0"/>
              <a:pPr/>
              <a:t>9/7/2023</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428039846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2BE451C3-0FF4-47C4-B829-773ADF60F88C}" type="datetimeFigureOut">
              <a:rPr lang="en-US" smtClean="0"/>
              <a:pPr/>
              <a:t>9/7/2023</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ru" smtClean="0"/>
              <a:pPr marL="0" lvl="0" indent="0" algn="r" rtl="0">
                <a:spcBef>
                  <a:spcPts val="0"/>
                </a:spcBef>
                <a:spcAft>
                  <a:spcPts val="0"/>
                </a:spcAft>
                <a:buNone/>
              </a:pPr>
              <a:t>‹#›</a:t>
            </a:fld>
            <a:endParaRPr lang="ru"/>
          </a:p>
        </p:txBody>
      </p:sp>
    </p:spTree>
    <p:extLst>
      <p:ext uri="{BB962C8B-B14F-4D97-AF65-F5344CB8AC3E}">
        <p14:creationId xmlns="" xmlns:p14="http://schemas.microsoft.com/office/powerpoint/2010/main" val="293711474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460600" y="527050"/>
            <a:ext cx="8452200" cy="707700"/>
          </a:xfrm>
          <a:prstGeom prst="rect">
            <a:avLst/>
          </a:prstGeom>
          <a:noFill/>
          <a:ln>
            <a:noFill/>
          </a:ln>
        </p:spPr>
        <p:txBody>
          <a:bodyPr spcFirstLastPara="1" wrap="square" lIns="68575" tIns="34275" rIns="68575" bIns="34275" anchor="ctr" anchorCtr="0">
            <a:noAutofit/>
          </a:bodyPr>
          <a:lstStyle/>
          <a:p>
            <a:pPr marL="0" lvl="0" indent="0" algn="ctr" rtl="0">
              <a:spcBef>
                <a:spcPts val="0"/>
              </a:spcBef>
              <a:spcAft>
                <a:spcPts val="0"/>
              </a:spcAft>
              <a:buClr>
                <a:srgbClr val="000000"/>
              </a:buClr>
              <a:buFont typeface="Arial"/>
              <a:buNone/>
            </a:pPr>
            <a:r>
              <a:rPr lang="ru" sz="2000" b="0" dirty="0">
                <a:solidFill>
                  <a:schemeClr val="accent2">
                    <a:lumMod val="50000"/>
                  </a:schemeClr>
                </a:solidFill>
                <a:latin typeface="Oswald"/>
                <a:ea typeface="Oswald"/>
                <a:cs typeface="Oswald"/>
                <a:sym typeface="Oswald"/>
              </a:rPr>
              <a:t>Единая государственная информационная система социального обеспечения (ЕГИССО)</a:t>
            </a:r>
            <a:endParaRPr sz="2400" dirty="0">
              <a:solidFill>
                <a:schemeClr val="accent2">
                  <a:lumMod val="50000"/>
                </a:schemeClr>
              </a:solidFill>
              <a:latin typeface="Montserrat"/>
              <a:ea typeface="Montserrat"/>
              <a:cs typeface="Montserrat"/>
              <a:sym typeface="Montserrat"/>
            </a:endParaRPr>
          </a:p>
        </p:txBody>
      </p:sp>
      <p:sp>
        <p:nvSpPr>
          <p:cNvPr id="93" name="Google Shape;93;p14"/>
          <p:cNvSpPr/>
          <p:nvPr/>
        </p:nvSpPr>
        <p:spPr>
          <a:xfrm>
            <a:off x="590234" y="1549267"/>
            <a:ext cx="7843516" cy="2084643"/>
          </a:xfrm>
          <a:prstGeom prst="rect">
            <a:avLst/>
          </a:prstGeom>
          <a:noFill/>
          <a:ln>
            <a:noFill/>
          </a:ln>
        </p:spPr>
        <p:txBody>
          <a:bodyPr spcFirstLastPara="1" wrap="square" lIns="68575" tIns="34275" rIns="68575" bIns="34275" anchor="ctr" anchorCtr="0">
            <a:noAutofit/>
          </a:bodyPr>
          <a:lstStyle/>
          <a:p>
            <a:pPr algn="ctr"/>
            <a:r>
              <a:rPr lang="ru-RU" sz="1200" dirty="0">
                <a:solidFill>
                  <a:srgbClr val="434343"/>
                </a:solidFill>
                <a:latin typeface="Oswald"/>
                <a:ea typeface="Oswald"/>
                <a:cs typeface="Oswald"/>
                <a:sym typeface="Oswald"/>
              </a:rPr>
              <a:t>Информационный стандарт для организации просветительской работы с участниками образовательных отношений</a:t>
            </a:r>
          </a:p>
          <a:p>
            <a:pPr algn="ctr"/>
            <a:r>
              <a:rPr lang="ru-RU" sz="2000" dirty="0" smtClean="0">
                <a:solidFill>
                  <a:srgbClr val="434343"/>
                </a:solidFill>
                <a:latin typeface="Oswald"/>
                <a:ea typeface="Oswald"/>
                <a:cs typeface="Oswald"/>
                <a:sym typeface="Oswald"/>
              </a:rPr>
              <a:t>ГАПОУ СО «ИРБИТСКИЙ ПОЛИТЕХНИКУМ»</a:t>
            </a:r>
            <a:endParaRPr lang="ru-RU" sz="2000" dirty="0">
              <a:solidFill>
                <a:srgbClr val="434343"/>
              </a:solidFill>
              <a:latin typeface="Oswald"/>
              <a:ea typeface="Oswald"/>
              <a:cs typeface="Oswald"/>
              <a:sym typeface="Oswald"/>
            </a:endParaRPr>
          </a:p>
          <a:p>
            <a:pPr marL="0" marR="0" lvl="0" indent="0" algn="ctr" rtl="0">
              <a:spcBef>
                <a:spcPts val="0"/>
              </a:spcBef>
              <a:spcAft>
                <a:spcPts val="0"/>
              </a:spcAft>
              <a:buNone/>
            </a:pPr>
            <a:r>
              <a:rPr lang="ru" sz="2000" dirty="0">
                <a:latin typeface="Oswald"/>
                <a:ea typeface="Oswald"/>
                <a:cs typeface="Oswald"/>
                <a:sym typeface="Oswald"/>
              </a:rPr>
              <a:t>О</a:t>
            </a:r>
            <a:r>
              <a:rPr lang="ru" sz="2000" i="0" u="none" strike="noStrike" cap="none" dirty="0">
                <a:latin typeface="Oswald"/>
                <a:ea typeface="Oswald"/>
                <a:cs typeface="Oswald"/>
                <a:sym typeface="Oswald"/>
              </a:rPr>
              <a:t>снования, </a:t>
            </a:r>
            <a:r>
              <a:rPr lang="ru" sz="2000" dirty="0">
                <a:latin typeface="Oswald"/>
                <a:ea typeface="Oswald"/>
                <a:cs typeface="Oswald"/>
                <a:sym typeface="Oswald"/>
              </a:rPr>
              <a:t>порядок и </a:t>
            </a:r>
            <a:r>
              <a:rPr lang="ru" sz="2000" i="0" u="none" strike="noStrike" cap="none" dirty="0">
                <a:latin typeface="Oswald"/>
                <a:ea typeface="Oswald"/>
                <a:cs typeface="Oswald"/>
                <a:sym typeface="Oswald"/>
              </a:rPr>
              <a:t>форм</a:t>
            </a:r>
            <a:r>
              <a:rPr lang="ru" sz="2000" dirty="0">
                <a:latin typeface="Oswald"/>
                <a:ea typeface="Oswald"/>
                <a:cs typeface="Oswald"/>
                <a:sym typeface="Oswald"/>
              </a:rPr>
              <a:t>ы</a:t>
            </a:r>
            <a:r>
              <a:rPr lang="ru" sz="2000" i="0" u="none" strike="noStrike" cap="none" dirty="0">
                <a:latin typeface="Oswald"/>
                <a:ea typeface="Oswald"/>
                <a:cs typeface="Oswald"/>
                <a:sym typeface="Oswald"/>
              </a:rPr>
              <a:t> предоставления мер социальной защиты (поддержки) </a:t>
            </a:r>
            <a:r>
              <a:rPr lang="ru" sz="2000" dirty="0">
                <a:latin typeface="Oswald"/>
                <a:ea typeface="Oswald"/>
                <a:cs typeface="Oswald"/>
                <a:sym typeface="Oswald"/>
              </a:rPr>
              <a:t>в </a:t>
            </a:r>
            <a:r>
              <a:rPr lang="ru" sz="2000" i="0" u="none" strike="noStrike" cap="none" dirty="0">
                <a:latin typeface="Oswald"/>
                <a:ea typeface="Oswald"/>
                <a:cs typeface="Oswald"/>
                <a:sym typeface="Oswald"/>
              </a:rPr>
              <a:t>организациях сферы образования и молодежной политики Свердловской области</a:t>
            </a:r>
            <a:endParaRPr sz="2000" i="0" u="none" strike="noStrike" cap="none" dirty="0">
              <a:latin typeface="Oswald"/>
              <a:ea typeface="Oswald"/>
              <a:cs typeface="Oswald"/>
              <a:sym typeface="Oswald"/>
            </a:endParaRPr>
          </a:p>
          <a:p>
            <a:pPr marL="0" marR="0" lvl="0" indent="0" algn="ctr" rtl="0">
              <a:spcBef>
                <a:spcPts val="0"/>
              </a:spcBef>
              <a:spcAft>
                <a:spcPts val="0"/>
              </a:spcAft>
              <a:buNone/>
            </a:pPr>
            <a:r>
              <a:rPr lang="ru" sz="2000" dirty="0">
                <a:latin typeface="Oswald"/>
                <a:ea typeface="Oswald"/>
                <a:cs typeface="Oswald"/>
                <a:sym typeface="Oswald"/>
              </a:rPr>
              <a:t>в 2023/2024 учебном </a:t>
            </a:r>
            <a:r>
              <a:rPr lang="ru" sz="2000" dirty="0" smtClean="0">
                <a:latin typeface="Oswald"/>
                <a:ea typeface="Oswald"/>
                <a:cs typeface="Oswald"/>
                <a:sym typeface="Oswald"/>
              </a:rPr>
              <a:t>году</a:t>
            </a:r>
          </a:p>
          <a:p>
            <a:pPr marL="0" marR="0" lvl="0" indent="0" algn="ctr" rtl="0">
              <a:spcBef>
                <a:spcPts val="0"/>
              </a:spcBef>
              <a:spcAft>
                <a:spcPts val="0"/>
              </a:spcAft>
              <a:buNone/>
            </a:pPr>
            <a:endParaRPr lang="ru" sz="2000" dirty="0" smtClean="0">
              <a:latin typeface="Oswald"/>
              <a:ea typeface="Oswald"/>
              <a:cs typeface="Oswald"/>
              <a:sym typeface="Oswald"/>
            </a:endParaRPr>
          </a:p>
        </p:txBody>
      </p:sp>
      <p:pic>
        <p:nvPicPr>
          <p:cNvPr id="94" name="Google Shape;94;p14"/>
          <p:cNvPicPr preferRelativeResize="0"/>
          <p:nvPr/>
        </p:nvPicPr>
        <p:blipFill>
          <a:blip r:embed="rId3">
            <a:alphaModFix/>
          </a:blip>
          <a:stretch>
            <a:fillRect/>
          </a:stretch>
        </p:blipFill>
        <p:spPr>
          <a:xfrm>
            <a:off x="152400" y="4714830"/>
            <a:ext cx="437834" cy="332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47"/>
        <p:cNvGrpSpPr/>
        <p:nvPr/>
      </p:nvGrpSpPr>
      <p:grpSpPr>
        <a:xfrm>
          <a:off x="0" y="0"/>
          <a:ext cx="0" cy="0"/>
          <a:chOff x="0" y="0"/>
          <a:chExt cx="0" cy="0"/>
        </a:xfrm>
      </p:grpSpPr>
      <p:sp>
        <p:nvSpPr>
          <p:cNvPr id="148" name="Google Shape;148;p2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ЕДИНОВРЕМЕННОЕ ДЕНЕЖНОЕ ПОСОБИЕ ВЫПУСКНИКАМ</a:t>
            </a:r>
            <a:endParaRPr sz="1200">
              <a:solidFill>
                <a:srgbClr val="000000"/>
              </a:solidFill>
              <a:latin typeface="Montserrat"/>
              <a:ea typeface="Montserrat"/>
              <a:cs typeface="Montserrat"/>
              <a:sym typeface="Montserrat"/>
            </a:endParaRPr>
          </a:p>
        </p:txBody>
      </p:sp>
      <p:sp>
        <p:nvSpPr>
          <p:cNvPr id="149"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graphicFrame>
        <p:nvGraphicFramePr>
          <p:cNvPr id="150" name="Google Shape;150;p22"/>
          <p:cNvGraphicFramePr/>
          <p:nvPr>
            <p:extLst>
              <p:ext uri="{D42A27DB-BD31-4B8C-83A1-F6EECF244321}">
                <p14:modId xmlns="" xmlns:p14="http://schemas.microsoft.com/office/powerpoint/2010/main" val="3156793461"/>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 xmlns:a16="http://schemas.microsoft.com/office/drawing/2014/main" val="20000"/>
                    </a:ext>
                  </a:extLst>
                </a:gridCol>
                <a:gridCol w="3903550">
                  <a:extLst>
                    <a:ext uri="{9D8B030D-6E8A-4147-A177-3AD203B41FA5}">
                      <a16:colId xmlns="" xmlns:a16="http://schemas.microsoft.com/office/drawing/2014/main" val="20001"/>
                    </a:ext>
                  </a:extLst>
                </a:gridCol>
              </a:tblGrid>
              <a:tr h="26930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7094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89999" lvl="0" indent="-1661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latin typeface="Oswald"/>
                        <a:ea typeface="Oswald"/>
                        <a:cs typeface="Oswald"/>
                        <a:sym typeface="Oswald"/>
                      </a:endParaRPr>
                    </a:p>
                    <a:p>
                      <a:pPr marL="89999" lvl="0" indent="-1661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L="180000" marR="91425" marT="91425" marB="91425"/>
                </a:tc>
                <a:extLst>
                  <a:ext uri="{0D108BD9-81ED-4DB2-BD59-A6C34878D82A}">
                    <a16:rowId xmlns="" xmlns:a16="http://schemas.microsoft.com/office/drawing/2014/main" val="10002"/>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3"/>
                  </a:ext>
                </a:extLst>
              </a:tr>
              <a:tr h="35470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
        <p:nvSpPr>
          <p:cNvPr id="156" name="Google Shape;156;p23"/>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dirty="0">
                <a:solidFill>
                  <a:schemeClr val="tx1"/>
                </a:solidFill>
                <a:latin typeface="Oswald"/>
                <a:ea typeface="Oswald"/>
                <a:cs typeface="Oswald"/>
                <a:sym typeface="Oswald"/>
              </a:rPr>
              <a:t>Постановление Правительства Свердловской Области от 27.02.2014 № 122-ПП «Об утверждении Порядка назначения государственной академической стипендии и (или) государственной социальной стипендии»</a:t>
            </a:r>
            <a:endParaRPr dirty="0">
              <a:solidFill>
                <a:schemeClr val="tx1"/>
              </a:solidFill>
              <a:latin typeface="Oswald"/>
              <a:ea typeface="Oswald"/>
              <a:cs typeface="Oswald"/>
              <a:sym typeface="Oswald"/>
            </a:endParaRPr>
          </a:p>
          <a:p>
            <a:pPr marL="457200" marR="0" lvl="0" indent="0" algn="just" rtl="0">
              <a:spcBef>
                <a:spcPts val="0"/>
              </a:spcBef>
              <a:spcAft>
                <a:spcPts val="0"/>
              </a:spcAft>
              <a:buNone/>
            </a:pP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dirty="0">
                <a:solidFill>
                  <a:schemeClr val="tx1"/>
                </a:solidFill>
                <a:latin typeface="Oswald"/>
                <a:ea typeface="Oswald"/>
                <a:cs typeface="Oswald"/>
                <a:sym typeface="Oswald"/>
              </a:rPr>
              <a:t>Размер стипендии </a:t>
            </a:r>
            <a:r>
              <a:rPr lang="ru" dirty="0" smtClean="0">
                <a:solidFill>
                  <a:schemeClr val="tx1"/>
                </a:solidFill>
                <a:latin typeface="Oswald"/>
                <a:ea typeface="Oswald"/>
                <a:cs typeface="Oswald"/>
                <a:sym typeface="Oswald"/>
              </a:rPr>
              <a:t>1530 </a:t>
            </a:r>
            <a:r>
              <a:rPr lang="ru" dirty="0">
                <a:solidFill>
                  <a:schemeClr val="tx1"/>
                </a:solidFill>
                <a:latin typeface="Oswald"/>
                <a:ea typeface="Oswald"/>
                <a:cs typeface="Oswald"/>
                <a:sym typeface="Oswald"/>
              </a:rPr>
              <a:t>руб. в месяц (по состоянию на 01.09.2023, с учетом районного коэффициента)</a:t>
            </a:r>
            <a:endParaRPr dirty="0">
              <a:solidFill>
                <a:schemeClr val="tx1"/>
              </a:solidFill>
              <a:latin typeface="Oswald"/>
              <a:ea typeface="Oswald"/>
              <a:cs typeface="Oswald"/>
              <a:sym typeface="Oswald"/>
            </a:endParaRPr>
          </a:p>
          <a:p>
            <a:pPr marL="0" lvl="0" indent="0" algn="ctr" rtl="0">
              <a:spcBef>
                <a:spcPts val="0"/>
              </a:spcBef>
              <a:spcAft>
                <a:spcPts val="0"/>
              </a:spcAft>
              <a:buNone/>
            </a:pPr>
            <a:endParaRPr lang="ru"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500" dirty="0">
              <a:solidFill>
                <a:schemeClr val="tx1"/>
              </a:solidFill>
              <a:highlight>
                <a:srgbClr val="FF0000"/>
              </a:highlight>
              <a:latin typeface="Oswald"/>
              <a:ea typeface="Oswald"/>
              <a:cs typeface="Oswald"/>
              <a:sym typeface="Oswald"/>
            </a:endParaRPr>
          </a:p>
        </p:txBody>
      </p:sp>
      <p:sp>
        <p:nvSpPr>
          <p:cNvPr id="157" name="Google Shape;157;p23"/>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0485</a:t>
            </a:r>
            <a:endParaRPr sz="1500" b="1">
              <a:latin typeface="Oswald"/>
              <a:ea typeface="Oswald"/>
              <a:cs typeface="Oswald"/>
              <a:sym typeface="Oswa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61"/>
        <p:cNvGrpSpPr/>
        <p:nvPr/>
      </p:nvGrpSpPr>
      <p:grpSpPr>
        <a:xfrm>
          <a:off x="0" y="0"/>
          <a:ext cx="0" cy="0"/>
          <a:chOff x="0" y="0"/>
          <a:chExt cx="0" cy="0"/>
        </a:xfrm>
      </p:grpSpPr>
      <p:sp>
        <p:nvSpPr>
          <p:cNvPr id="162" name="Google Shape;162;p2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0485</a:t>
            </a:r>
            <a:endParaRPr sz="1500" b="1">
              <a:latin typeface="Oswald"/>
              <a:ea typeface="Oswald"/>
              <a:cs typeface="Oswald"/>
              <a:sym typeface="Oswald"/>
            </a:endParaRPr>
          </a:p>
        </p:txBody>
      </p:sp>
      <p:graphicFrame>
        <p:nvGraphicFramePr>
          <p:cNvPr id="163" name="Google Shape;163;p24"/>
          <p:cNvGraphicFramePr/>
          <p:nvPr>
            <p:extLst>
              <p:ext uri="{D42A27DB-BD31-4B8C-83A1-F6EECF244321}">
                <p14:modId xmlns="" xmlns:p14="http://schemas.microsoft.com/office/powerpoint/2010/main" val="1473872437"/>
              </p:ext>
            </p:extLst>
          </p:nvPr>
        </p:nvGraphicFramePr>
        <p:xfrm>
          <a:off x="324888" y="1271770"/>
          <a:ext cx="8494225" cy="3703260"/>
        </p:xfrm>
        <a:graphic>
          <a:graphicData uri="http://schemas.openxmlformats.org/drawingml/2006/table">
            <a:tbl>
              <a:tblPr>
                <a:noFill/>
                <a:tableStyleId>{BF4A3D39-4975-46BA-BE83-8B02B6239DEE}</a:tableStyleId>
              </a:tblPr>
              <a:tblGrid>
                <a:gridCol w="5512925">
                  <a:extLst>
                    <a:ext uri="{9D8B030D-6E8A-4147-A177-3AD203B41FA5}">
                      <a16:colId xmlns="" xmlns:a16="http://schemas.microsoft.com/office/drawing/2014/main" val="20000"/>
                    </a:ext>
                  </a:extLst>
                </a:gridCol>
                <a:gridCol w="2981300">
                  <a:extLst>
                    <a:ext uri="{9D8B030D-6E8A-4147-A177-3AD203B41FA5}">
                      <a16:colId xmlns="" xmlns:a16="http://schemas.microsoft.com/office/drawing/2014/main" val="20001"/>
                    </a:ext>
                  </a:extLst>
                </a:gridCol>
              </a:tblGrid>
              <a:tr h="34800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3335900">
                <a:tc>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Дети-сироты и дети, оставшиеся без попечения родителей </a:t>
                      </a:r>
                      <a:endParaRPr sz="1150" kern="1200" dirty="0">
                        <a:solidFill>
                          <a:srgbClr val="000000"/>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потерявшие в период обучения обоих родителей или единственного родителя</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Дети-инвалиды</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I и II групп,</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с детства</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Подвергшимся 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Являющимися инвалидами вследствие военной травмы или заболевания, полученных в период прохождения военной службы, и ветеранами боевых действий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"б" - "г" пункта 1, подпунктом "а" пункта 2 и подпунктами "а" - "в" пункта 3 статьи 51 Федерального закона от 28 марта 1998 года N 53-ФЗ "О воинской обязанности и военной службе"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Получившие</a:t>
                      </a:r>
                      <a:r>
                        <a:rPr lang="ru" sz="1150" baseline="0" dirty="0">
                          <a:latin typeface="Oswald"/>
                          <a:ea typeface="Oswald"/>
                          <a:cs typeface="Oswald"/>
                          <a:sym typeface="Oswald"/>
                        </a:rPr>
                        <a:t> </a:t>
                      </a:r>
                      <a:r>
                        <a:rPr lang="ru" sz="1150" dirty="0">
                          <a:latin typeface="Oswald"/>
                          <a:ea typeface="Oswald"/>
                          <a:cs typeface="Oswald"/>
                          <a:sym typeface="Oswald"/>
                        </a:rPr>
                        <a:t>государственную социальную помощь</a:t>
                      </a:r>
                      <a:endParaRPr sz="1150" dirty="0">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N 273-ФЗ "Об образовании в Российской Федерации"</a:t>
                      </a:r>
                      <a:endParaRPr sz="115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bl>
          </a:graphicData>
        </a:graphic>
      </p:graphicFrame>
      <p:sp>
        <p:nvSpPr>
          <p:cNvPr id="164" name="Google Shape;164;p2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68"/>
        <p:cNvGrpSpPr/>
        <p:nvPr/>
      </p:nvGrpSpPr>
      <p:grpSpPr>
        <a:xfrm>
          <a:off x="0" y="0"/>
          <a:ext cx="0" cy="0"/>
          <a:chOff x="0" y="0"/>
          <a:chExt cx="0" cy="0"/>
        </a:xfrm>
      </p:grpSpPr>
      <p:sp>
        <p:nvSpPr>
          <p:cNvPr id="169" name="Google Shape;169;p2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a:solidFill>
                <a:srgbClr val="000000"/>
              </a:solidFill>
              <a:latin typeface="Montserrat"/>
              <a:ea typeface="Montserrat"/>
              <a:cs typeface="Montserrat"/>
              <a:sym typeface="Montserrat"/>
            </a:endParaRPr>
          </a:p>
        </p:txBody>
      </p:sp>
      <p:sp>
        <p:nvSpPr>
          <p:cNvPr id="170" name="Google Shape;170;p2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sz="1300" dirty="0">
              <a:solidFill>
                <a:schemeClr val="tx1"/>
              </a:solidFill>
              <a:latin typeface="Oswald"/>
              <a:ea typeface="Oswald"/>
              <a:cs typeface="Oswald"/>
              <a:sym typeface="Oswald"/>
            </a:endParaRPr>
          </a:p>
          <a:p>
            <a:pPr marL="457200" lvl="0" indent="0" algn="ctr"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пособия исчисляется исходя из стоимости ежемесячного проезда в соответствующем муниципальном образовании, расположенном на территории Свердловской области</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latin typeface="Oswald"/>
              <a:ea typeface="Oswald"/>
              <a:cs typeface="Oswald"/>
              <a:sym typeface="Oswald"/>
            </a:endParaRPr>
          </a:p>
        </p:txBody>
      </p:sp>
      <p:sp>
        <p:nvSpPr>
          <p:cNvPr id="171" name="Google Shape;171;p2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0552</a:t>
            </a:r>
            <a:endParaRPr sz="1500" b="1">
              <a:latin typeface="Oswald"/>
              <a:ea typeface="Oswald"/>
              <a:cs typeface="Oswald"/>
              <a:sym typeface="Oswa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75"/>
        <p:cNvGrpSpPr/>
        <p:nvPr/>
      </p:nvGrpSpPr>
      <p:grpSpPr>
        <a:xfrm>
          <a:off x="0" y="0"/>
          <a:ext cx="0" cy="0"/>
          <a:chOff x="0" y="0"/>
          <a:chExt cx="0" cy="0"/>
        </a:xfrm>
      </p:grpSpPr>
      <p:sp>
        <p:nvSpPr>
          <p:cNvPr id="176" name="Google Shape;176;p2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dirty="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dirty="0">
              <a:solidFill>
                <a:srgbClr val="000000"/>
              </a:solidFill>
              <a:latin typeface="Montserrat"/>
              <a:ea typeface="Montserrat"/>
              <a:cs typeface="Montserrat"/>
              <a:sym typeface="Montserrat"/>
            </a:endParaRPr>
          </a:p>
        </p:txBody>
      </p:sp>
      <p:sp>
        <p:nvSpPr>
          <p:cNvPr id="177" name="Google Shape;177;p2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0552</a:t>
            </a:r>
            <a:endParaRPr sz="1500" b="1" dirty="0">
              <a:latin typeface="Oswald"/>
              <a:ea typeface="Oswald"/>
              <a:cs typeface="Oswald"/>
              <a:sym typeface="Oswald"/>
            </a:endParaRPr>
          </a:p>
        </p:txBody>
      </p:sp>
      <p:graphicFrame>
        <p:nvGraphicFramePr>
          <p:cNvPr id="178" name="Google Shape;178;p26"/>
          <p:cNvGraphicFramePr/>
          <p:nvPr>
            <p:extLst>
              <p:ext uri="{D42A27DB-BD31-4B8C-83A1-F6EECF244321}">
                <p14:modId xmlns="" xmlns:p14="http://schemas.microsoft.com/office/powerpoint/2010/main" val="976613813"/>
              </p:ext>
            </p:extLst>
          </p:nvPr>
        </p:nvGraphicFramePr>
        <p:xfrm>
          <a:off x="324888" y="1271768"/>
          <a:ext cx="8494225" cy="3264724"/>
        </p:xfrm>
        <a:graphic>
          <a:graphicData uri="http://schemas.openxmlformats.org/drawingml/2006/table">
            <a:tbl>
              <a:tblPr>
                <a:noFill/>
                <a:tableStyleId>{BF4A3D39-4975-46BA-BE83-8B02B6239DEE}</a:tableStyleId>
              </a:tblPr>
              <a:tblGrid>
                <a:gridCol w="4836325">
                  <a:extLst>
                    <a:ext uri="{9D8B030D-6E8A-4147-A177-3AD203B41FA5}">
                      <a16:colId xmlns="" xmlns:a16="http://schemas.microsoft.com/office/drawing/2014/main" val="20000"/>
                    </a:ext>
                  </a:extLst>
                </a:gridCol>
                <a:gridCol w="3657900">
                  <a:extLst>
                    <a:ext uri="{9D8B030D-6E8A-4147-A177-3AD203B41FA5}">
                      <a16:colId xmlns="" xmlns:a16="http://schemas.microsoft.com/office/drawing/2014/main" val="20001"/>
                    </a:ext>
                  </a:extLst>
                </a:gridCol>
              </a:tblGrid>
              <a:tr h="565369">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1038585">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10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100" baseline="0" dirty="0">
                          <a:solidFill>
                            <a:schemeClr val="tx1"/>
                          </a:solidFill>
                          <a:latin typeface="Oswald"/>
                          <a:ea typeface="Oswald"/>
                          <a:cs typeface="Oswald"/>
                          <a:sym typeface="Oswald"/>
                        </a:rPr>
                        <a:t> образовательным программам и (или)</a:t>
                      </a:r>
                      <a:r>
                        <a:rPr lang="ru-RU" sz="1100" dirty="0">
                          <a:solidFill>
                            <a:schemeClr val="tx1"/>
                          </a:solidFill>
                          <a:latin typeface="Oswald"/>
                          <a:ea typeface="Oswald"/>
                          <a:cs typeface="Oswald"/>
                          <a:sym typeface="Oswald"/>
                        </a:rPr>
                        <a:t>  по программам</a:t>
                      </a:r>
                      <a:r>
                        <a:rPr lang="ru-RU" sz="110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Подача заявления руководителю образовательной организации</a:t>
                      </a:r>
                      <a:endParaRPr sz="1150" kern="1200" dirty="0">
                        <a:solidFill>
                          <a:srgbClr val="000000"/>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Копия свидетельства о рождении ребенка</a:t>
                      </a:r>
                      <a:endParaRPr sz="1150" kern="1200" dirty="0">
                        <a:solidFill>
                          <a:schemeClr val="tx1"/>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kern="1200" dirty="0">
                        <a:solidFill>
                          <a:schemeClr val="tx1"/>
                        </a:solidFill>
                        <a:latin typeface="Oswald"/>
                        <a:ea typeface="Oswald"/>
                        <a:cs typeface="Oswald"/>
                        <a:sym typeface="Oswald"/>
                      </a:endParaRPr>
                    </a:p>
                    <a:p>
                      <a:pPr marL="0" lvl="0" indent="0" algn="l" rtl="0">
                        <a:spcBef>
                          <a:spcPts val="0"/>
                        </a:spcBef>
                        <a:spcAft>
                          <a:spcPts val="0"/>
                        </a:spcAft>
                        <a:buNone/>
                      </a:pPr>
                      <a:endParaRPr sz="1000" dirty="0">
                        <a:highlight>
                          <a:srgbClr val="FF0000"/>
                        </a:highlight>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Дети-сироты</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2"/>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 оставшиеся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3"/>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82"/>
        <p:cNvGrpSpPr/>
        <p:nvPr/>
      </p:nvGrpSpPr>
      <p:grpSpPr>
        <a:xfrm>
          <a:off x="0" y="0"/>
          <a:ext cx="0" cy="0"/>
          <a:chOff x="0" y="0"/>
          <a:chExt cx="0" cy="0"/>
        </a:xfrm>
      </p:grpSpPr>
      <p:sp>
        <p:nvSpPr>
          <p:cNvPr id="183" name="Google Shape;183;p27"/>
          <p:cNvSpPr txBox="1">
            <a:spLocks noGrp="1"/>
          </p:cNvSpPr>
          <p:nvPr>
            <p:ph type="ctrTitle"/>
          </p:nvPr>
        </p:nvSpPr>
        <p:spPr>
          <a:xfrm>
            <a:off x="2674050" y="343759"/>
            <a:ext cx="5760000" cy="605017"/>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dirty="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dirty="0">
              <a:solidFill>
                <a:srgbClr val="000000"/>
              </a:solidFill>
              <a:latin typeface="Montserrat"/>
              <a:ea typeface="Montserrat"/>
              <a:cs typeface="Montserrat"/>
              <a:sym typeface="Montserrat"/>
            </a:endParaRPr>
          </a:p>
        </p:txBody>
      </p:sp>
      <p:sp>
        <p:nvSpPr>
          <p:cNvPr id="184" name="Google Shape;184;p27"/>
          <p:cNvSpPr/>
          <p:nvPr/>
        </p:nvSpPr>
        <p:spPr>
          <a:xfrm>
            <a:off x="534800" y="1065654"/>
            <a:ext cx="8053500" cy="3636975"/>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b="1" dirty="0">
              <a:solidFill>
                <a:schemeClr val="tx1"/>
              </a:solidFill>
              <a:latin typeface="Oswald"/>
              <a:ea typeface="Oswald"/>
              <a:cs typeface="Oswald"/>
              <a:sym typeface="Oswald"/>
            </a:endParaRPr>
          </a:p>
          <a:p>
            <a:pPr lvl="0" algn="ctr"/>
            <a:endParaRPr lang="ru-RU" sz="1200" b="1" dirty="0">
              <a:solidFill>
                <a:schemeClr val="tx1"/>
              </a:solidFill>
              <a:latin typeface="Oswald"/>
              <a:ea typeface="Oswald"/>
              <a:cs typeface="Oswald"/>
              <a:sym typeface="Oswald"/>
            </a:endParaRPr>
          </a:p>
          <a:p>
            <a:pPr marL="146050" algn="ctr">
              <a:buClr>
                <a:schemeClr val="dk2"/>
              </a:buClr>
              <a:buSzPts val="1300"/>
            </a:pPr>
            <a:r>
              <a:rPr lang="ru-RU" sz="1300" b="1" dirty="0">
                <a:solidFill>
                  <a:schemeClr val="tx1"/>
                </a:solidFill>
                <a:latin typeface="Oswald"/>
                <a:ea typeface="Oswald"/>
                <a:cs typeface="Oswald"/>
                <a:sym typeface="Oswald"/>
              </a:rPr>
              <a:t>Нормативные основания</a:t>
            </a:r>
          </a:p>
          <a:p>
            <a:pPr marL="457200" lvl="0" indent="-311150" algn="just">
              <a:buClr>
                <a:schemeClr val="dk2"/>
              </a:buClr>
              <a:buSzPts val="1300"/>
              <a:buFont typeface="Oswald"/>
              <a:buChar char="●"/>
            </a:pPr>
            <a:r>
              <a:rPr lang="ru-RU" sz="1300" dirty="0">
                <a:solidFill>
                  <a:schemeClr val="tx1"/>
                </a:solidFill>
                <a:latin typeface="Oswald"/>
                <a:ea typeface="Oswald"/>
                <a:cs typeface="Oswald"/>
                <a:sym typeface="Oswald"/>
              </a:rPr>
              <a:t>Постановление Правительства Свердловской 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a:t>
            </a:r>
            <a:endParaRPr sz="1300" b="1" dirty="0">
              <a:solidFill>
                <a:schemeClr val="tx1"/>
              </a:solidFill>
              <a:latin typeface="Oswald"/>
              <a:ea typeface="Oswald"/>
              <a:cs typeface="Oswald"/>
              <a:sym typeface="Oswald"/>
            </a:endParaRPr>
          </a:p>
          <a:p>
            <a:pPr marL="457200" marR="0" lvl="0" indent="-304800" algn="just" rtl="0">
              <a:spcBef>
                <a:spcPts val="0"/>
              </a:spcBef>
              <a:spcAft>
                <a:spcPts val="0"/>
              </a:spcAft>
              <a:buClr>
                <a:schemeClr val="dk2"/>
              </a:buClr>
              <a:buSzPts val="1200"/>
              <a:buFont typeface="Oswald"/>
              <a:buChar char="●"/>
            </a:pPr>
            <a:r>
              <a:rPr lang="ru" sz="1300" b="1" dirty="0">
                <a:solidFill>
                  <a:schemeClr val="tx1"/>
                </a:solidFill>
                <a:latin typeface="Oswald"/>
                <a:ea typeface="Oswald"/>
                <a:cs typeface="Oswald"/>
                <a:sym typeface="Oswald"/>
              </a:rPr>
              <a:t>Денежная</a:t>
            </a:r>
            <a:r>
              <a:rPr lang="ru" sz="1300" dirty="0">
                <a:solidFill>
                  <a:schemeClr val="tx1"/>
                </a:solidFill>
                <a:latin typeface="Oswald"/>
                <a:ea typeface="Oswald"/>
                <a:cs typeface="Oswald"/>
                <a:sym typeface="Oswald"/>
              </a:rPr>
              <a:t>: компенсация расходов на приобретение обучающимся разовых проездных документов у соответствующих транспортных организаций за счет субсидии предоставляемой образовательной организации из бюджета Свердловской области </a:t>
            </a:r>
            <a:endParaRPr sz="13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ИЛИ</a:t>
            </a:r>
            <a:endParaRPr sz="1300" b="1" dirty="0">
              <a:solidFill>
                <a:schemeClr val="tx1"/>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300" b="1" dirty="0">
                <a:solidFill>
                  <a:schemeClr val="tx1"/>
                </a:solidFill>
                <a:latin typeface="Oswald"/>
                <a:ea typeface="Oswald"/>
                <a:cs typeface="Oswald"/>
                <a:sym typeface="Oswald"/>
              </a:rPr>
              <a:t>Натуральная</a:t>
            </a:r>
            <a:r>
              <a:rPr lang="ru" sz="1300" dirty="0">
                <a:solidFill>
                  <a:schemeClr val="tx1"/>
                </a:solidFill>
                <a:latin typeface="Oswald"/>
                <a:ea typeface="Oswald"/>
                <a:cs typeface="Oswald"/>
                <a:sym typeface="Oswald"/>
              </a:rPr>
              <a:t>: приобретение организацией разовых индивидуальных проездных документов для осуществления проезда один раз в год к месту жительства и обратно к месту учебы у соответствующих транспортных организаций за счет субсидии предоставляемой образовательной организации из бюджета Свердловской области</a:t>
            </a:r>
            <a:endParaRPr sz="1300" dirty="0">
              <a:solidFill>
                <a:schemeClr val="tx1"/>
              </a:solidFill>
              <a:latin typeface="Oswald"/>
              <a:ea typeface="Oswald"/>
              <a:cs typeface="Oswald"/>
              <a:sym typeface="Oswald"/>
            </a:endParaRPr>
          </a:p>
          <a:p>
            <a:pPr marL="914400" marR="0" lvl="0" indent="0" algn="l"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300" dirty="0">
                <a:solidFill>
                  <a:schemeClr val="tx1"/>
                </a:solidFill>
                <a:latin typeface="Oswald"/>
                <a:ea typeface="Oswald"/>
                <a:cs typeface="Oswald"/>
                <a:sym typeface="Oswald"/>
              </a:rPr>
              <a:t>Один раз в год</a:t>
            </a:r>
            <a:endParaRPr sz="1300" dirty="0">
              <a:solidFill>
                <a:schemeClr val="tx1"/>
              </a:solidFill>
              <a:latin typeface="Oswald"/>
              <a:ea typeface="Oswald"/>
              <a:cs typeface="Oswald"/>
              <a:sym typeface="Oswald"/>
            </a:endParaRPr>
          </a:p>
        </p:txBody>
      </p:sp>
      <p:sp>
        <p:nvSpPr>
          <p:cNvPr id="185" name="Google Shape;185;p27"/>
          <p:cNvSpPr txBox="1"/>
          <p:nvPr/>
        </p:nvSpPr>
        <p:spPr>
          <a:xfrm>
            <a:off x="747150" y="398761"/>
            <a:ext cx="1926900" cy="495013"/>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0563</a:t>
            </a:r>
            <a:endParaRPr sz="1500" b="1" dirty="0">
              <a:latin typeface="Oswald"/>
              <a:ea typeface="Oswald"/>
              <a:cs typeface="Oswald"/>
              <a:sym typeface="Oswa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89"/>
        <p:cNvGrpSpPr/>
        <p:nvPr/>
      </p:nvGrpSpPr>
      <p:grpSpPr>
        <a:xfrm>
          <a:off x="0" y="0"/>
          <a:ext cx="0" cy="0"/>
          <a:chOff x="0" y="0"/>
          <a:chExt cx="0" cy="0"/>
        </a:xfrm>
      </p:grpSpPr>
      <p:sp>
        <p:nvSpPr>
          <p:cNvPr id="190" name="Google Shape;190;p28"/>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a:solidFill>
                <a:srgbClr val="000000"/>
              </a:solidFill>
              <a:latin typeface="Montserrat"/>
              <a:ea typeface="Montserrat"/>
              <a:cs typeface="Montserrat"/>
              <a:sym typeface="Montserrat"/>
            </a:endParaRPr>
          </a:p>
        </p:txBody>
      </p:sp>
      <p:sp>
        <p:nvSpPr>
          <p:cNvPr id="191" name="Google Shape;191;p28"/>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0563</a:t>
            </a:r>
            <a:endParaRPr sz="1500" b="1">
              <a:latin typeface="Oswald"/>
              <a:ea typeface="Oswald"/>
              <a:cs typeface="Oswald"/>
              <a:sym typeface="Oswald"/>
            </a:endParaRPr>
          </a:p>
        </p:txBody>
      </p:sp>
      <p:graphicFrame>
        <p:nvGraphicFramePr>
          <p:cNvPr id="192" name="Google Shape;192;p28"/>
          <p:cNvGraphicFramePr/>
          <p:nvPr>
            <p:extLst>
              <p:ext uri="{D42A27DB-BD31-4B8C-83A1-F6EECF244321}">
                <p14:modId xmlns="" xmlns:p14="http://schemas.microsoft.com/office/powerpoint/2010/main" val="1652205864"/>
              </p:ext>
            </p:extLst>
          </p:nvPr>
        </p:nvGraphicFramePr>
        <p:xfrm>
          <a:off x="324888" y="1271769"/>
          <a:ext cx="8494225" cy="3247221"/>
        </p:xfrm>
        <a:graphic>
          <a:graphicData uri="http://schemas.openxmlformats.org/drawingml/2006/table">
            <a:tbl>
              <a:tblPr>
                <a:noFill/>
                <a:tableStyleId>{BF4A3D39-4975-46BA-BE83-8B02B6239DEE}</a:tableStyleId>
              </a:tblPr>
              <a:tblGrid>
                <a:gridCol w="4851675">
                  <a:extLst>
                    <a:ext uri="{9D8B030D-6E8A-4147-A177-3AD203B41FA5}">
                      <a16:colId xmlns="" xmlns:a16="http://schemas.microsoft.com/office/drawing/2014/main" val="20000"/>
                    </a:ext>
                  </a:extLst>
                </a:gridCol>
                <a:gridCol w="3642550">
                  <a:extLst>
                    <a:ext uri="{9D8B030D-6E8A-4147-A177-3AD203B41FA5}">
                      <a16:colId xmlns="" xmlns:a16="http://schemas.microsoft.com/office/drawing/2014/main" val="20001"/>
                    </a:ext>
                  </a:extLst>
                </a:gridCol>
              </a:tblGrid>
              <a:tr h="545534">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1099183">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20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200" baseline="0" dirty="0">
                          <a:solidFill>
                            <a:schemeClr val="tx1"/>
                          </a:solidFill>
                          <a:latin typeface="Oswald"/>
                          <a:ea typeface="Oswald"/>
                          <a:cs typeface="Oswald"/>
                          <a:sym typeface="Oswald"/>
                        </a:rPr>
                        <a:t> образовательным программам и (или)</a:t>
                      </a:r>
                      <a:r>
                        <a:rPr lang="ru-RU" sz="1200" dirty="0">
                          <a:solidFill>
                            <a:schemeClr val="tx1"/>
                          </a:solidFill>
                          <a:latin typeface="Oswald"/>
                          <a:ea typeface="Oswald"/>
                          <a:cs typeface="Oswald"/>
                          <a:sym typeface="Oswald"/>
                        </a:rPr>
                        <a:t>  по программам</a:t>
                      </a:r>
                      <a:r>
                        <a:rPr lang="ru-RU" sz="120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58750" algn="l" rtl="0">
                        <a:spcBef>
                          <a:spcPts val="0"/>
                        </a:spcBef>
                        <a:spcAft>
                          <a:spcPts val="0"/>
                        </a:spcAft>
                        <a:buClr>
                          <a:schemeClr val="dk2"/>
                        </a:buClr>
                        <a:buSzPts val="1150"/>
                        <a:buFont typeface="Oswald"/>
                        <a:buChar char="●"/>
                      </a:pPr>
                      <a:r>
                        <a:rPr lang="ru" sz="1150" dirty="0">
                          <a:solidFill>
                            <a:schemeClr val="tx1"/>
                          </a:solidFill>
                          <a:latin typeface="Oswald"/>
                          <a:ea typeface="Oswald"/>
                          <a:cs typeface="Oswald"/>
                          <a:sym typeface="Oswald"/>
                        </a:rPr>
                        <a:t>Копия свидетельства о рождении ребенка</a:t>
                      </a:r>
                      <a:endParaRPr sz="1150" dirty="0">
                        <a:solidFill>
                          <a:schemeClr val="tx1"/>
                        </a:solidFill>
                        <a:latin typeface="Oswald"/>
                        <a:ea typeface="Oswald"/>
                        <a:cs typeface="Oswald"/>
                        <a:sym typeface="Oswald"/>
                      </a:endParaRPr>
                    </a:p>
                    <a:p>
                      <a:pPr marL="179999" lvl="0" indent="-158750" algn="l" rtl="0">
                        <a:spcBef>
                          <a:spcPts val="0"/>
                        </a:spcBef>
                        <a:spcAft>
                          <a:spcPts val="0"/>
                        </a:spcAft>
                        <a:buClr>
                          <a:schemeClr val="dk2"/>
                        </a:buClr>
                        <a:buSzPts val="1150"/>
                        <a:buFont typeface="Oswald"/>
                        <a:buChar char="●"/>
                      </a:pPr>
                      <a:r>
                        <a:rPr lang="ru" sz="115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dirty="0">
                        <a:solidFill>
                          <a:schemeClr val="tx1"/>
                        </a:solidFill>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r h="534168">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Дети-сироты</a:t>
                      </a:r>
                      <a:endParaRPr sz="115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2"/>
                  </a:ext>
                </a:extLst>
              </a:tr>
              <a:tr h="534168">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 оставшиеся без попечения родителей</a:t>
                      </a:r>
                      <a:endParaRPr sz="115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3"/>
                  </a:ext>
                </a:extLst>
              </a:tr>
              <a:tr h="534168">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0"/>
        <p:cNvGrpSpPr/>
        <p:nvPr/>
      </p:nvGrpSpPr>
      <p:grpSpPr>
        <a:xfrm>
          <a:off x="0" y="0"/>
          <a:ext cx="0" cy="0"/>
          <a:chOff x="0" y="0"/>
          <a:chExt cx="0" cy="0"/>
        </a:xfrm>
      </p:grpSpPr>
      <p:sp>
        <p:nvSpPr>
          <p:cNvPr id="211" name="Google Shape;211;p3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dirty="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dirty="0">
              <a:solidFill>
                <a:srgbClr val="000000"/>
              </a:solidFill>
              <a:latin typeface="Montserrat"/>
              <a:ea typeface="Montserrat"/>
              <a:cs typeface="Montserrat"/>
              <a:sym typeface="Montserrat"/>
            </a:endParaRPr>
          </a:p>
        </p:txBody>
      </p:sp>
      <p:sp>
        <p:nvSpPr>
          <p:cNvPr id="212" name="Google Shape;212;p31"/>
          <p:cNvSpPr/>
          <p:nvPr/>
        </p:nvSpPr>
        <p:spPr>
          <a:xfrm>
            <a:off x="534800" y="1234750"/>
            <a:ext cx="8053500" cy="3688500"/>
          </a:xfrm>
          <a:prstGeom prst="rect">
            <a:avLst/>
          </a:prstGeom>
          <a:noFill/>
          <a:ln>
            <a:noFill/>
          </a:ln>
        </p:spPr>
        <p:txBody>
          <a:bodyPr spcFirstLastPara="1" wrap="square" lIns="270000"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27.11.2020 № 872-ПП «Об 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компенсации: </a:t>
            </a:r>
            <a:r>
              <a:rPr lang="ru" sz="1300" dirty="0">
                <a:solidFill>
                  <a:srgbClr val="FF0000"/>
                </a:solidFill>
                <a:latin typeface="Oswald"/>
                <a:ea typeface="Oswald"/>
                <a:cs typeface="Oswald"/>
                <a:sym typeface="Oswald"/>
              </a:rPr>
              <a:t>134,6 </a:t>
            </a:r>
            <a:r>
              <a:rPr lang="ru" sz="1300" dirty="0">
                <a:solidFill>
                  <a:schemeClr val="tx1"/>
                </a:solidFill>
                <a:latin typeface="Oswald"/>
                <a:ea typeface="Oswald"/>
                <a:cs typeface="Oswald"/>
                <a:sym typeface="Oswald"/>
              </a:rPr>
              <a:t>руб. (в учебные дни при реализации образовательных программ, в том числе с применением электронного обучения и дистанционных образовательных технологий, по состоянию на </a:t>
            </a:r>
            <a:r>
              <a:rPr lang="ru" sz="1300" dirty="0">
                <a:solidFill>
                  <a:srgbClr val="FF0000"/>
                </a:solidFill>
                <a:latin typeface="Oswald"/>
                <a:ea typeface="Oswald"/>
                <a:cs typeface="Oswald"/>
                <a:sym typeface="Oswald"/>
              </a:rPr>
              <a:t>11.04.2023</a:t>
            </a:r>
            <a:r>
              <a:rPr lang="ru" sz="1300" dirty="0">
                <a:solidFill>
                  <a:schemeClr val="tx1"/>
                </a:solidFill>
                <a:latin typeface="Oswald"/>
                <a:ea typeface="Oswald"/>
                <a:cs typeface="Oswald"/>
                <a:sym typeface="Oswald"/>
              </a:rPr>
              <a:t>)</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b="1" dirty="0">
              <a:solidFill>
                <a:schemeClr val="tx1"/>
              </a:solidFill>
              <a:highlight>
                <a:srgbClr val="FF0000"/>
              </a:highlight>
              <a:latin typeface="Oswald"/>
              <a:ea typeface="Oswald"/>
              <a:cs typeface="Oswald"/>
              <a:sym typeface="Oswald"/>
            </a:endParaRPr>
          </a:p>
          <a:p>
            <a:pPr marL="914400" lvl="0" indent="0" algn="l" rtl="0">
              <a:spcBef>
                <a:spcPts val="0"/>
              </a:spcBef>
              <a:spcAft>
                <a:spcPts val="0"/>
              </a:spcAft>
              <a:buNone/>
            </a:pPr>
            <a:endParaRPr sz="1300" dirty="0">
              <a:solidFill>
                <a:schemeClr val="dk2"/>
              </a:solidFill>
              <a:highlight>
                <a:srgbClr val="FF0000"/>
              </a:highlight>
              <a:latin typeface="Oswald"/>
              <a:ea typeface="Oswald"/>
              <a:cs typeface="Oswald"/>
              <a:sym typeface="Oswald"/>
            </a:endParaRPr>
          </a:p>
        </p:txBody>
      </p:sp>
      <p:sp>
        <p:nvSpPr>
          <p:cNvPr id="213" name="Google Shape;213;p3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 xmlns:p14="http://schemas.microsoft.com/office/powerpoint/2010/main" val="3045292995"/>
              </p:ext>
            </p:extLst>
          </p:nvPr>
        </p:nvGraphicFramePr>
        <p:xfrm>
          <a:off x="324888" y="1271770"/>
          <a:ext cx="8494225" cy="3779430"/>
        </p:xfrm>
        <a:graphic>
          <a:graphicData uri="http://schemas.openxmlformats.org/drawingml/2006/table">
            <a:tbl>
              <a:tblPr>
                <a:noFill/>
                <a:tableStyleId>{BF4A3D39-4975-46BA-BE83-8B02B6239DEE}</a:tableStyleId>
              </a:tblPr>
              <a:tblGrid>
                <a:gridCol w="2011275">
                  <a:extLst>
                    <a:ext uri="{9D8B030D-6E8A-4147-A177-3AD203B41FA5}">
                      <a16:colId xmlns="" xmlns:a16="http://schemas.microsoft.com/office/drawing/2014/main" val="20000"/>
                    </a:ext>
                  </a:extLst>
                </a:gridCol>
                <a:gridCol w="6482950">
                  <a:extLst>
                    <a:ext uri="{9D8B030D-6E8A-4147-A177-3AD203B41FA5}">
                      <a16:colId xmlns=""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883450">
                <a:tc>
                  <a:txBody>
                    <a:bodyPr/>
                    <a:lstStyle/>
                    <a:p>
                      <a:pPr marL="179999" lvl="0" indent="-156249" algn="l" rtl="0">
                        <a:spcBef>
                          <a:spcPts val="0"/>
                        </a:spcBef>
                        <a:spcAft>
                          <a:spcPts val="0"/>
                        </a:spcAft>
                        <a:buSzPts val="1100"/>
                        <a:buFont typeface="Oswald"/>
                        <a:buChar char="●"/>
                      </a:pPr>
                      <a:r>
                        <a:rPr lang="ru" sz="1100" dirty="0">
                          <a:latin typeface="Oswald"/>
                          <a:ea typeface="Oswald"/>
                          <a:cs typeface="Oswald"/>
                          <a:sym typeface="Oswald"/>
                        </a:rPr>
                        <a:t>Ребенок-инвалид</a:t>
                      </a:r>
                      <a:r>
                        <a:rPr lang="ru" sz="1100" baseline="0" dirty="0">
                          <a:latin typeface="Oswald"/>
                          <a:ea typeface="Oswald"/>
                          <a:cs typeface="Oswald"/>
                          <a:sym typeface="Oswald"/>
                        </a:rPr>
                        <a:t> -</a:t>
                      </a:r>
                      <a:r>
                        <a:rPr lang="ru" sz="1100" dirty="0">
                          <a:latin typeface="Oswald"/>
                          <a:ea typeface="Oswald"/>
                          <a:cs typeface="Oswald"/>
                          <a:sym typeface="Oswald"/>
                        </a:rPr>
                        <a:t> лица в возрасте до 18 лет, которым установлена категория «ребенок-инвалид»</a:t>
                      </a:r>
                      <a:endParaRPr sz="1100" dirty="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паспорта или иного документа, удостоверяющего личность заявителя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обучающегося, открытого в кредитной организации РФ </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r h="590775">
                <a:tc>
                  <a:txBody>
                    <a:bodyPr/>
                    <a:lstStyle/>
                    <a:p>
                      <a:pPr marL="179999" lvl="0" indent="-156249" algn="l" rtl="0">
                        <a:spcBef>
                          <a:spcPts val="0"/>
                        </a:spcBef>
                        <a:spcAft>
                          <a:spcPts val="0"/>
                        </a:spcAft>
                        <a:buSzPts val="1100"/>
                        <a:buFont typeface="Oswald"/>
                        <a:buChar char="●"/>
                      </a:pPr>
                      <a:r>
                        <a:rPr lang="ru" sz="1100">
                          <a:latin typeface="Oswald"/>
                          <a:ea typeface="Oswald"/>
                          <a:cs typeface="Oswald"/>
                          <a:sym typeface="Oswald"/>
                        </a:rPr>
                        <a:t>Обучающиеся с ограниченными возможностями здоровья</a:t>
                      </a:r>
                      <a:endParaRPr sz="110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паспорта или иного документа, удостоверяющего личность заявителя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заключения психолого-медико-педагогической комиссии об ограниченных возможностях здоровья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обучающегося с ОВЗ , открытого в кредитной организации РФ на имя обучающегося с ОВЗ</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2"/>
                  </a:ext>
                </a:extLst>
              </a:tr>
            </a:tbl>
          </a:graphicData>
        </a:graphic>
      </p:graphicFrame>
      <p:sp>
        <p:nvSpPr>
          <p:cNvPr id="219" name="Google Shape;219;p3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a:solidFill>
                <a:srgbClr val="000000"/>
              </a:solidFill>
              <a:latin typeface="Montserrat"/>
              <a:ea typeface="Montserrat"/>
              <a:cs typeface="Montserrat"/>
              <a:sym typeface="Montserrat"/>
            </a:endParaRPr>
          </a:p>
        </p:txBody>
      </p:sp>
      <p:sp>
        <p:nvSpPr>
          <p:cNvPr id="220" name="Google Shape;220;p3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24"/>
        <p:cNvGrpSpPr/>
        <p:nvPr/>
      </p:nvGrpSpPr>
      <p:grpSpPr>
        <a:xfrm>
          <a:off x="0" y="0"/>
          <a:ext cx="0" cy="0"/>
          <a:chOff x="0" y="0"/>
          <a:chExt cx="0" cy="0"/>
        </a:xfrm>
      </p:grpSpPr>
      <p:sp>
        <p:nvSpPr>
          <p:cNvPr id="225" name="Google Shape;225;p33"/>
          <p:cNvSpPr txBox="1">
            <a:spLocks noGrp="1"/>
          </p:cNvSpPr>
          <p:nvPr>
            <p:ph type="ctrTitle"/>
          </p:nvPr>
        </p:nvSpPr>
        <p:spPr>
          <a:xfrm>
            <a:off x="2674050" y="101600"/>
            <a:ext cx="5760000" cy="880533"/>
          </a:xfrm>
          <a:prstGeom prst="rect">
            <a:avLst/>
          </a:prstGeom>
          <a:noFill/>
          <a:ln>
            <a:noFill/>
          </a:ln>
        </p:spPr>
        <p:txBody>
          <a:bodyPr spcFirstLastPara="1" wrap="square" lIns="68575" tIns="34275" rIns="68575" bIns="34275" anchor="ctr" anchorCtr="0">
            <a:noAutofit/>
          </a:bodyPr>
          <a:lstStyle/>
          <a:p>
            <a:pPr lvl="0" algn="l">
              <a:lnSpc>
                <a:spcPct val="90000"/>
              </a:lnSpc>
            </a:pPr>
            <a:r>
              <a:rPr lang="ru" sz="105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sz="1050" dirty="0">
              <a:solidFill>
                <a:srgbClr val="000000"/>
              </a:solidFill>
              <a:latin typeface="Oswald"/>
              <a:ea typeface="Oswald"/>
              <a:cs typeface="Oswald"/>
              <a:sym typeface="Oswald"/>
            </a:endParaRPr>
          </a:p>
        </p:txBody>
      </p:sp>
      <p:sp>
        <p:nvSpPr>
          <p:cNvPr id="226" name="Google Shape;226;p33"/>
          <p:cNvSpPr/>
          <p:nvPr/>
        </p:nvSpPr>
        <p:spPr>
          <a:xfrm>
            <a:off x="464050" y="1271909"/>
            <a:ext cx="8053500" cy="3458219"/>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166900" lvl="0" algn="ctr">
              <a:buClr>
                <a:schemeClr val="dk2"/>
              </a:buClr>
              <a:buSzPts val="1000"/>
            </a:pPr>
            <a:r>
              <a:rPr lang="ru-RU" sz="1300" b="1" dirty="0">
                <a:solidFill>
                  <a:schemeClr val="tx1"/>
                </a:solidFill>
                <a:latin typeface="Oswald"/>
                <a:ea typeface="Oswald"/>
                <a:cs typeface="Oswald"/>
                <a:sym typeface="Oswald"/>
              </a:rPr>
              <a:t>Нормативные основания</a:t>
            </a:r>
          </a:p>
          <a:p>
            <a:pPr marL="460800" indent="-293900" algn="just">
              <a:buClr>
                <a:schemeClr val="dk2"/>
              </a:buClr>
              <a:buSzPts val="1000"/>
              <a:buFont typeface="Oswald"/>
              <a:buChar char="●"/>
            </a:pPr>
            <a:r>
              <a:rPr lang="ru-RU" sz="1200" dirty="0">
                <a:solidFill>
                  <a:schemeClr val="tx1"/>
                </a:solidFill>
                <a:latin typeface="Oswald"/>
                <a:ea typeface="Oswald"/>
                <a:cs typeface="Oswald"/>
                <a:sym typeface="Oswald"/>
              </a:rPr>
              <a:t>Закон </a:t>
            </a:r>
            <a:r>
              <a:rPr lang="ru-RU" sz="1200" dirty="0">
                <a:solidFill>
                  <a:schemeClr val="tx1"/>
                </a:solidFill>
                <a:latin typeface="Oswald" panose="020B0604020202020204" charset="-52"/>
                <a:ea typeface="Oswald"/>
                <a:cs typeface="Oswald"/>
                <a:sym typeface="Oswald"/>
              </a:rPr>
              <a:t>Свердловской</a:t>
            </a:r>
            <a:r>
              <a:rPr lang="ru-RU" sz="1200" dirty="0">
                <a:solidFill>
                  <a:schemeClr val="tx1"/>
                </a:solidFill>
                <a:latin typeface="Oswald"/>
                <a:ea typeface="Oswald"/>
                <a:cs typeface="Oswald"/>
                <a:sym typeface="Oswald"/>
              </a:rPr>
              <a:t> области от 26.07.2022 № 95-ОЗ «О внесении изменения в Закон Свердловской области «Об образовании в Свердловской области»</a:t>
            </a:r>
          </a:p>
          <a:p>
            <a:pPr marL="460800" lvl="0" indent="-293900" algn="just">
              <a:buClr>
                <a:schemeClr val="dk2"/>
              </a:buClr>
              <a:buSzPts val="10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03.11.2022 № 114-ОЗ </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endPar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endParaRPr>
          </a:p>
          <a:p>
            <a:pPr marL="460800" indent="-293900" algn="just">
              <a:buClr>
                <a:schemeClr val="dk2"/>
              </a:buClr>
              <a:buSzPts val="10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07.06.2023 № 57-ОЗ </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p>
          <a:p>
            <a:pPr marL="460800" marR="0" lvl="0" indent="-293900" algn="just" rtl="0">
              <a:spcBef>
                <a:spcPts val="0"/>
              </a:spcBef>
              <a:spcAft>
                <a:spcPts val="0"/>
              </a:spcAft>
              <a:buClr>
                <a:schemeClr val="dk2"/>
              </a:buClr>
              <a:buSzPts val="1000"/>
              <a:buFont typeface="Oswald"/>
              <a:buChar char="●"/>
            </a:pPr>
            <a:r>
              <a:rPr lang="ru" sz="1200" dirty="0">
                <a:solidFill>
                  <a:schemeClr val="tx1"/>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выпускникам»</a:t>
            </a:r>
          </a:p>
          <a:p>
            <a:pPr marL="460800" lvl="0" indent="-293900" algn="just">
              <a:buClr>
                <a:schemeClr val="dk2"/>
              </a:buClr>
              <a:buSzPts val="10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30 марта 2023 г. N 221-ПП "О внесении изменений в постановление Правительства Свердловской области от 05.07.2017 N 476-ПП "Об утверждении норм, по которым осуществляется полное государственное обеспечение обучающихся…»</a:t>
            </a:r>
            <a:endParaRPr lang="ru" sz="1200"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Форма предоставления - денежная</a:t>
            </a:r>
            <a:endParaRPr sz="1200" b="1"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Обучающиеся, находящиеся на полном государственном обеспечении:</a:t>
            </a:r>
            <a:endParaRPr sz="12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chemeClr val="tx1"/>
                </a:solidFill>
                <a:latin typeface="Oswald"/>
                <a:ea typeface="Oswald"/>
                <a:cs typeface="Oswald"/>
                <a:sym typeface="Oswald"/>
              </a:rPr>
              <a:t>Размер компенсации: 250,4 руб. (в учебные дни, по состоянию на 01.01.2023)</a:t>
            </a:r>
            <a:endParaRPr sz="1200"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chemeClr val="tx1"/>
                </a:solidFill>
                <a:latin typeface="Oswald"/>
                <a:ea typeface="Oswald"/>
                <a:cs typeface="Oswald"/>
                <a:sym typeface="Oswald"/>
              </a:rPr>
              <a:t>Размер компенсации: 275,5 руб. ( в выходные, праздничные, каникулярные дни, по состоянию на 01.01.2023)</a:t>
            </a:r>
            <a:endParaRPr sz="1200"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smtClean="0">
                <a:solidFill>
                  <a:schemeClr val="tx1"/>
                </a:solidFill>
                <a:highlight>
                  <a:schemeClr val="lt2"/>
                </a:highlight>
                <a:latin typeface="Oswald"/>
                <a:ea typeface="Oswald"/>
                <a:cs typeface="Oswald"/>
                <a:sym typeface="Oswald"/>
              </a:rPr>
              <a:t>Периодичность </a:t>
            </a:r>
            <a:r>
              <a:rPr lang="ru" sz="1200" b="1" dirty="0">
                <a:solidFill>
                  <a:schemeClr val="tx1"/>
                </a:solidFill>
                <a:highlight>
                  <a:schemeClr val="lt2"/>
                </a:highlight>
                <a:latin typeface="Oswald"/>
                <a:ea typeface="Oswald"/>
                <a:cs typeface="Oswald"/>
                <a:sym typeface="Oswald"/>
              </a:rPr>
              <a:t>выплаты</a:t>
            </a:r>
            <a:endParaRPr sz="1200" b="1" dirty="0">
              <a:solidFill>
                <a:schemeClr val="tx1"/>
              </a:solidFill>
              <a:highlight>
                <a:schemeClr val="lt2"/>
              </a:highlight>
              <a:latin typeface="Oswald"/>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200" dirty="0">
                <a:solidFill>
                  <a:schemeClr val="tx1"/>
                </a:solidFill>
                <a:latin typeface="Oswald"/>
                <a:ea typeface="Oswald"/>
                <a:cs typeface="Oswald"/>
                <a:sym typeface="Oswald"/>
              </a:rPr>
              <a:t>Ежемесячно</a:t>
            </a:r>
            <a:endParaRPr sz="1200" b="1"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sz="500" dirty="0">
              <a:solidFill>
                <a:srgbClr val="434343"/>
              </a:solidFill>
              <a:highlight>
                <a:srgbClr val="FF0000"/>
              </a:highlight>
              <a:latin typeface="Oswald"/>
              <a:ea typeface="Oswald"/>
              <a:cs typeface="Oswald"/>
              <a:sym typeface="Oswald"/>
            </a:endParaRPr>
          </a:p>
        </p:txBody>
      </p:sp>
      <p:sp>
        <p:nvSpPr>
          <p:cNvPr id="227" name="Google Shape;227;p33"/>
          <p:cNvSpPr txBox="1"/>
          <p:nvPr/>
        </p:nvSpPr>
        <p:spPr>
          <a:xfrm>
            <a:off x="747150" y="191912"/>
            <a:ext cx="1926900" cy="790222"/>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000" y="333447"/>
            <a:ext cx="7907230" cy="990600"/>
          </a:xfrm>
        </p:spPr>
        <p:txBody>
          <a:bodyPr>
            <a:normAutofit/>
          </a:bodyPr>
          <a:lstStyle/>
          <a:p>
            <a:pPr algn="ctr"/>
            <a:r>
              <a:rPr lang="ru-RU" sz="2000" b="1" dirty="0">
                <a:solidFill>
                  <a:schemeClr val="tx1"/>
                </a:solidFill>
                <a:latin typeface="Oswald" panose="00000500000000000000" pitchFamily="2" charset="-52"/>
              </a:rPr>
              <a:t>Основополагающие законы и нормативно-правовые документы, обеспечивающие предоставление мер социальной защиты</a:t>
            </a:r>
          </a:p>
        </p:txBody>
      </p:sp>
      <p:sp>
        <p:nvSpPr>
          <p:cNvPr id="3" name="Объект 2"/>
          <p:cNvSpPr>
            <a:spLocks noGrp="1"/>
          </p:cNvSpPr>
          <p:nvPr>
            <p:ph idx="1"/>
          </p:nvPr>
        </p:nvSpPr>
        <p:spPr>
          <a:xfrm>
            <a:off x="508001" y="1210033"/>
            <a:ext cx="7852228" cy="3320989"/>
          </a:xfrm>
        </p:spPr>
        <p:txBody>
          <a:bodyPr>
            <a:normAutofit fontScale="92500" lnSpcReduction="10000"/>
          </a:bodyPr>
          <a:lstStyle/>
          <a:p>
            <a:pPr marL="0" lvl="0" indent="0" algn="ctr">
              <a:spcBef>
                <a:spcPts val="0"/>
              </a:spcBef>
              <a:buNone/>
            </a:pPr>
            <a:endParaRPr lang="ru-RU" b="1" dirty="0">
              <a:solidFill>
                <a:schemeClr val="tx1"/>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Федеральный закон от 29.12.2012 № 273-ФЗ «Об образовании в Российской Федерации»</a:t>
            </a:r>
          </a:p>
          <a:p>
            <a:pPr marL="460800" lvl="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Федеральный закон от 21.12.1996 № 159-ФЗ «О дополнительных гарантиях по социальной поддержке детей-сирот и детей, оставшихся без попечения родителей»</a:t>
            </a:r>
          </a:p>
          <a:p>
            <a:pPr marL="46080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rPr>
              <a:t>Федеральный закон от 24.07.1998</a:t>
            </a:r>
            <a:r>
              <a:rPr lang="ru-RU" sz="1400" dirty="0">
                <a:solidFill>
                  <a:schemeClr val="tx1"/>
                </a:solidFill>
                <a:latin typeface="Oswald" panose="00000500000000000000" pitchFamily="2" charset="-52"/>
                <a:ea typeface="Oswald"/>
                <a:cs typeface="Oswald"/>
                <a:sym typeface="Oswald"/>
              </a:rPr>
              <a:t> №</a:t>
            </a:r>
            <a:r>
              <a:rPr lang="ru-RU" sz="1400" dirty="0">
                <a:solidFill>
                  <a:schemeClr val="tx1"/>
                </a:solidFill>
                <a:latin typeface="Oswald" panose="00000500000000000000" pitchFamily="2" charset="-52"/>
                <a:ea typeface="Oswald"/>
                <a:cs typeface="Oswald"/>
              </a:rPr>
              <a:t> 124-ФЗ «Об основных гарантиях прав ребенка в Российской Федерации»</a:t>
            </a:r>
            <a:endParaRPr lang="ru-RU" sz="1400" dirty="0">
              <a:solidFill>
                <a:schemeClr val="tx1"/>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Закон Свердловской области от 15.07.2013 № 78-ОЗ «Об образовании в Свердловской области»</a:t>
            </a:r>
          </a:p>
          <a:p>
            <a:pPr marL="46080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Закон Свердловской области от 23.10.1995 № 28-ОЗ «О защите прав ребенка Закон Свердловской области от </a:t>
            </a:r>
            <a:r>
              <a:rPr lang="ru-RU" sz="14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03.11.2022 № 114-ОЗ </a:t>
            </a:r>
            <a:r>
              <a:rPr lang="en-US" sz="14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a:t>
            </a:r>
            <a:r>
              <a:rPr lang="ru-RU" sz="14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4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a:t>
            </a:r>
            <a:endParaRPr lang="ru-RU" sz="14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endParaRPr>
          </a:p>
          <a:p>
            <a:pPr marL="46080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Приказ Министерства образования и молодёжной политики Свердловской области от 02.08.2019 № 158-Д «Об утверждении Перечня мер социальной защиты (поддержки), предоставляемых Министерством образования и молодежной политики Свердловской области, подлежащих передаче в единую государственную информационную систему социального обеспечения» ( с изменениями от 08.08.2023</a:t>
            </a:r>
            <a:r>
              <a:rPr lang="ru-RU" sz="1400" dirty="0">
                <a:solidFill>
                  <a:srgbClr val="FF0000"/>
                </a:solidFill>
                <a:latin typeface="Oswald" panose="00000500000000000000" pitchFamily="2" charset="-52"/>
                <a:ea typeface="Oswald"/>
                <a:cs typeface="Oswald"/>
                <a:sym typeface="Oswald"/>
              </a:rPr>
              <a:t> </a:t>
            </a:r>
            <a:r>
              <a:rPr lang="ru-RU" sz="1400" dirty="0">
                <a:solidFill>
                  <a:schemeClr val="tx1"/>
                </a:solidFill>
                <a:latin typeface="Oswald" panose="00000500000000000000" pitchFamily="2" charset="-52"/>
                <a:ea typeface="Oswald"/>
                <a:cs typeface="Oswald"/>
                <a:sym typeface="Oswald"/>
              </a:rPr>
              <a:t>№ 917-Д)</a:t>
            </a:r>
          </a:p>
          <a:p>
            <a:pPr marL="460800" lvl="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Приказ Министерства образования и молодежной политики Свердловской области от 16.01.2023 № 16-Д «Об осуществлении государственными бюджетными и автономными образовательными учреждениями Свердловской области полномочий Министерства образования и молодежной политики Свердловской области по исполнению публичных обязательств перед физическим лицом, подлежащих исполнению в денежной форме, и финансового обеспечения их осуществления в 2023 году»</a:t>
            </a:r>
          </a:p>
          <a:p>
            <a:pPr marL="460800" lvl="0" indent="-319300" algn="just">
              <a:spcBef>
                <a:spcPts val="0"/>
              </a:spcBef>
              <a:buClr>
                <a:schemeClr val="dk2"/>
              </a:buClr>
              <a:buSzPts val="1400"/>
              <a:buFont typeface="Oswald"/>
              <a:buChar char="●"/>
            </a:pPr>
            <a:endParaRPr lang="ru-RU" sz="1400" dirty="0">
              <a:solidFill>
                <a:srgbClr val="0070C0"/>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endParaRPr lang="ru-RU" sz="1400" dirty="0">
              <a:solidFill>
                <a:schemeClr val="tx1"/>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endParaRPr lang="ru-RU" sz="1300" dirty="0">
              <a:solidFill>
                <a:schemeClr val="tx1"/>
              </a:solidFill>
              <a:latin typeface="Oswald" panose="00000500000000000000" pitchFamily="2" charset="-52"/>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lvl="0" indent="-319300" algn="just">
              <a:spcBef>
                <a:spcPts val="0"/>
              </a:spcBef>
              <a:buClr>
                <a:schemeClr val="dk2"/>
              </a:buClr>
              <a:buSzPts val="1400"/>
              <a:buFont typeface="Oswald"/>
              <a:buChar char="●"/>
            </a:pPr>
            <a:endParaRPr lang="ru-RU" dirty="0">
              <a:solidFill>
                <a:schemeClr val="tx1"/>
              </a:solidFill>
              <a:latin typeface="Oswald" panose="00000500000000000000" pitchFamily="2" charset="-52"/>
              <a:ea typeface="Oswald"/>
              <a:cs typeface="Oswald"/>
              <a:sym typeface="Oswald"/>
            </a:endParaRPr>
          </a:p>
          <a:p>
            <a:endParaRPr lang="ru-RU" dirty="0">
              <a:latin typeface="Oswald" panose="00000500000000000000" pitchFamily="2" charset="-52"/>
            </a:endParaRPr>
          </a:p>
        </p:txBody>
      </p:sp>
    </p:spTree>
    <p:extLst>
      <p:ext uri="{BB962C8B-B14F-4D97-AF65-F5344CB8AC3E}">
        <p14:creationId xmlns="" xmlns:p14="http://schemas.microsoft.com/office/powerpoint/2010/main" val="3289463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31"/>
        <p:cNvGrpSpPr/>
        <p:nvPr/>
      </p:nvGrpSpPr>
      <p:grpSpPr>
        <a:xfrm>
          <a:off x="0" y="0"/>
          <a:ext cx="0" cy="0"/>
          <a:chOff x="0" y="0"/>
          <a:chExt cx="0" cy="0"/>
        </a:xfrm>
      </p:grpSpPr>
      <p:graphicFrame>
        <p:nvGraphicFramePr>
          <p:cNvPr id="232" name="Google Shape;232;p34"/>
          <p:cNvGraphicFramePr/>
          <p:nvPr>
            <p:extLst>
              <p:ext uri="{D42A27DB-BD31-4B8C-83A1-F6EECF244321}">
                <p14:modId xmlns="" xmlns:p14="http://schemas.microsoft.com/office/powerpoint/2010/main" val="2167289446"/>
              </p:ext>
            </p:extLst>
          </p:nvPr>
        </p:nvGraphicFramePr>
        <p:xfrm>
          <a:off x="258722" y="973368"/>
          <a:ext cx="8679964" cy="4020951"/>
        </p:xfrm>
        <a:graphic>
          <a:graphicData uri="http://schemas.openxmlformats.org/drawingml/2006/table">
            <a:tbl>
              <a:tblPr>
                <a:noFill/>
                <a:tableStyleId>{BF4A3D39-4975-46BA-BE83-8B02B6239DEE}</a:tableStyleId>
              </a:tblPr>
              <a:tblGrid>
                <a:gridCol w="4063298">
                  <a:extLst>
                    <a:ext uri="{9D8B030D-6E8A-4147-A177-3AD203B41FA5}">
                      <a16:colId xmlns="" xmlns:a16="http://schemas.microsoft.com/office/drawing/2014/main" val="20000"/>
                    </a:ext>
                  </a:extLst>
                </a:gridCol>
                <a:gridCol w="4616666">
                  <a:extLst>
                    <a:ext uri="{9D8B030D-6E8A-4147-A177-3AD203B41FA5}">
                      <a16:colId xmlns="" xmlns:a16="http://schemas.microsoft.com/office/drawing/2014/main" val="20001"/>
                    </a:ext>
                  </a:extLst>
                </a:gridCol>
              </a:tblGrid>
              <a:tr h="424401">
                <a:tc>
                  <a:txBody>
                    <a:bodyPr/>
                    <a:lstStyle/>
                    <a:p>
                      <a:pPr marL="0" lvl="0" indent="0" algn="l" rtl="0">
                        <a:spcBef>
                          <a:spcPts val="0"/>
                        </a:spcBef>
                        <a:spcAft>
                          <a:spcPts val="0"/>
                        </a:spcAft>
                        <a:buNone/>
                      </a:pPr>
                      <a:r>
                        <a:rPr lang="ru-RU" sz="800" b="1" dirty="0">
                          <a:latin typeface="Oswald"/>
                          <a:ea typeface="Oswald"/>
                          <a:cs typeface="Oswald"/>
                          <a:sym typeface="Oswald"/>
                        </a:rPr>
                        <a:t>Категория получателей (в соответствии с НПА Свердловской области)</a:t>
                      </a:r>
                      <a:endParaRPr sz="8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800" b="1" dirty="0">
                          <a:latin typeface="Oswald"/>
                          <a:ea typeface="Oswald"/>
                          <a:cs typeface="Oswald"/>
                          <a:sym typeface="Oswald"/>
                        </a:rPr>
                        <a:t>Порядок получения</a:t>
                      </a:r>
                      <a:endParaRPr sz="800" b="1"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555996">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800" baseline="0" dirty="0">
                          <a:solidFill>
                            <a:schemeClr val="tx1"/>
                          </a:solidFill>
                          <a:latin typeface="Oswald"/>
                          <a:ea typeface="Oswald"/>
                          <a:cs typeface="Oswald"/>
                          <a:sym typeface="Oswald"/>
                        </a:rPr>
                        <a:t> служащих умерли оба родителя или единственный родитель</a:t>
                      </a:r>
                      <a:endParaRPr sz="8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800">
                          <a:latin typeface="Oswald"/>
                          <a:ea typeface="Oswald"/>
                          <a:cs typeface="Oswald"/>
                          <a:sym typeface="Oswald"/>
                        </a:rPr>
                        <a:t>Подача заявления руководителю образовательной организации</a:t>
                      </a:r>
                      <a:endParaRPr sz="8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800">
                          <a:latin typeface="Oswald"/>
                          <a:ea typeface="Oswald"/>
                          <a:cs typeface="Oswald"/>
                          <a:sym typeface="Oswald"/>
                        </a:rPr>
                        <a:t>Свидетельство о смерти обоих родителей или единственного родителя</a:t>
                      </a:r>
                      <a:endParaRPr sz="800">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r h="519240">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 sz="800" dirty="0">
                          <a:latin typeface="Oswald"/>
                          <a:ea typeface="Oswald"/>
                          <a:cs typeface="Oswald"/>
                          <a:sym typeface="Oswald"/>
                        </a:rPr>
                        <a:t>Дети-сироты</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a:latin typeface="Oswald"/>
                          <a:ea typeface="Oswald"/>
                          <a:cs typeface="Oswald"/>
                          <a:sym typeface="Oswald"/>
                        </a:rPr>
                        <a:t>Дети, оставшиеся без попечения родителей</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a:latin typeface="Oswald"/>
                          <a:ea typeface="Oswald"/>
                          <a:cs typeface="Oswald"/>
                          <a:sym typeface="Oswald"/>
                        </a:rPr>
                        <a:t>Лица из числа детей-сирот и детей, оставшихся без попечения родителей</a:t>
                      </a:r>
                      <a:endParaRPr sz="800" dirty="0">
                        <a:latin typeface="Oswald"/>
                        <a:ea typeface="Oswald"/>
                        <a:cs typeface="Oswald"/>
                        <a:sym typeface="Oswald"/>
                      </a:endParaRPr>
                    </a:p>
                  </a:txBody>
                  <a:tcPr marL="91425" marR="91425" marT="91425" marB="91425"/>
                </a:tc>
                <a:tc>
                  <a:txBody>
                    <a:bodyPr/>
                    <a:lstStyle/>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2"/>
                  </a:ext>
                </a:extLst>
              </a:tr>
              <a:tr h="1670409">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800" baseline="0" dirty="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Дети 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«Об объявлении частичной мобилизации в Российской Федерации»</a:t>
                      </a:r>
                      <a:endParaRPr lang="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800" dirty="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 sz="800" baseline="0" dirty="0">
                          <a:solidFill>
                            <a:schemeClr val="tx1"/>
                          </a:solidFill>
                          <a:latin typeface="Oswald"/>
                          <a:ea typeface="Oswald"/>
                          <a:cs typeface="Oswald"/>
                          <a:sym typeface="Oswald"/>
                        </a:rPr>
                        <a:t> </a:t>
                      </a:r>
                      <a:r>
                        <a:rPr lang="ru" sz="800" dirty="0">
                          <a:solidFill>
                            <a:schemeClr val="tx1"/>
                          </a:solidFill>
                          <a:latin typeface="Oswald"/>
                          <a:ea typeface="Oswald"/>
                          <a:cs typeface="Oswald"/>
                          <a:sym typeface="Oswald"/>
                        </a:rPr>
                        <a:t>Украины, Донецкой Народной Республики и Луганской Народной Республики, </a:t>
                      </a:r>
                      <a:r>
                        <a:rPr lang="ru-RU" sz="800" dirty="0">
                          <a:solidFill>
                            <a:schemeClr val="tx1"/>
                          </a:solidFill>
                          <a:latin typeface="Oswald"/>
                          <a:ea typeface="Oswald"/>
                          <a:cs typeface="Oswald"/>
                          <a:sym typeface="Oswald"/>
                        </a:rPr>
                        <a:t>Запорожской области и Херсонской области</a:t>
                      </a:r>
                      <a:r>
                        <a:rPr lang="ru" sz="800" dirty="0">
                          <a:solidFill>
                            <a:schemeClr val="tx1"/>
                          </a:solidFill>
                          <a:latin typeface="Oswald"/>
                          <a:ea typeface="Oswald"/>
                          <a:cs typeface="Oswald"/>
                          <a:sym typeface="Oswald"/>
                        </a:rPr>
                        <a:t>обучающиеся по очной форме за счет средств областного бюджета или бюджетов муниципальных образований,</a:t>
                      </a:r>
                      <a:r>
                        <a:rPr lang="ru" sz="800" baseline="0" dirty="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800" b="1"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Документ, подтверждающий статус гражданина </a:t>
                      </a:r>
                      <a:r>
                        <a:rPr lang="ru-RU" sz="800" baseline="0" dirty="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800" kern="1200" dirty="0">
                          <a:solidFill>
                            <a:srgbClr val="000000"/>
                          </a:solidFill>
                          <a:latin typeface="Oswald"/>
                          <a:ea typeface="Oswald"/>
                          <a:cs typeface="Oswald"/>
                          <a:sym typeface="Oswald"/>
                        </a:rPr>
                        <a:t>Граждане</a:t>
                      </a:r>
                      <a:r>
                        <a:rPr lang="ru-RU" sz="800" kern="1200" baseline="0" dirty="0">
                          <a:solidFill>
                            <a:srgbClr val="000000"/>
                          </a:solidFill>
                          <a:latin typeface="Oswald"/>
                          <a:ea typeface="Oswald"/>
                          <a:cs typeface="Oswald"/>
                          <a:sym typeface="Oswald"/>
                        </a:rPr>
                        <a:t> или  р</a:t>
                      </a:r>
                      <a:r>
                        <a:rPr lang="ru-RU" sz="800" kern="1200" dirty="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800"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"Единый портал государственных и  муниципальных услуг(функций)" (портал "</a:t>
                      </a:r>
                      <a:r>
                        <a:rPr lang="ru-RU" sz="800" kern="1200" dirty="0" err="1">
                          <a:solidFill>
                            <a:srgbClr val="000000"/>
                          </a:solidFill>
                          <a:latin typeface="Oswald"/>
                          <a:ea typeface="Oswald"/>
                          <a:cs typeface="Oswald"/>
                          <a:sym typeface="Oswald"/>
                        </a:rPr>
                        <a:t>Госуслуги</a:t>
                      </a:r>
                      <a:r>
                        <a:rPr lang="ru-RU" sz="800" kern="1200" dirty="0">
                          <a:solidFill>
                            <a:srgbClr val="000000"/>
                          </a:solidFill>
                          <a:latin typeface="Oswald"/>
                          <a:ea typeface="Oswald"/>
                          <a:cs typeface="Oswald"/>
                          <a:sym typeface="Oswald"/>
                        </a:rPr>
                        <a:t>"),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p>
                  </a:txBody>
                  <a:tcPr marL="91425" marR="91425" marT="91425" marB="91425"/>
                </a:tc>
                <a:extLst>
                  <a:ext uri="{0D108BD9-81ED-4DB2-BD59-A6C34878D82A}">
                    <a16:rowId xmlns="" xmlns:a16="http://schemas.microsoft.com/office/drawing/2014/main" val="10006"/>
                  </a:ext>
                </a:extLst>
              </a:tr>
            </a:tbl>
          </a:graphicData>
        </a:graphic>
      </p:graphicFrame>
      <p:sp>
        <p:nvSpPr>
          <p:cNvPr id="233" name="Google Shape;233;p34"/>
          <p:cNvSpPr txBox="1">
            <a:spLocks noGrp="1"/>
          </p:cNvSpPr>
          <p:nvPr>
            <p:ph type="ctrTitle"/>
          </p:nvPr>
        </p:nvSpPr>
        <p:spPr>
          <a:xfrm>
            <a:off x="2674050" y="198783"/>
            <a:ext cx="5760000" cy="682487"/>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00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sz="1000" dirty="0">
              <a:solidFill>
                <a:srgbClr val="000000"/>
              </a:solidFill>
              <a:latin typeface="Oswald"/>
              <a:ea typeface="Oswald"/>
              <a:cs typeface="Oswald"/>
              <a:sym typeface="Oswald"/>
            </a:endParaRPr>
          </a:p>
        </p:txBody>
      </p:sp>
      <p:sp>
        <p:nvSpPr>
          <p:cNvPr id="234" name="Google Shape;234;p34"/>
          <p:cNvSpPr txBox="1"/>
          <p:nvPr/>
        </p:nvSpPr>
        <p:spPr>
          <a:xfrm>
            <a:off x="747150" y="198783"/>
            <a:ext cx="1926900" cy="682487"/>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53"/>
        <p:cNvGrpSpPr/>
        <p:nvPr/>
      </p:nvGrpSpPr>
      <p:grpSpPr>
        <a:xfrm>
          <a:off x="0" y="0"/>
          <a:ext cx="0" cy="0"/>
          <a:chOff x="0" y="0"/>
          <a:chExt cx="0" cy="0"/>
        </a:xfrm>
      </p:grpSpPr>
      <p:sp>
        <p:nvSpPr>
          <p:cNvPr id="254" name="Google Shape;254;p37"/>
          <p:cNvSpPr txBox="1">
            <a:spLocks noGrp="1"/>
          </p:cNvSpPr>
          <p:nvPr>
            <p:ph type="ctrTitle"/>
          </p:nvPr>
        </p:nvSpPr>
        <p:spPr>
          <a:xfrm>
            <a:off x="2674050" y="225779"/>
            <a:ext cx="5760000" cy="5080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dirty="0">
              <a:solidFill>
                <a:srgbClr val="000000"/>
              </a:solidFill>
              <a:latin typeface="Old English Text MT" panose="03040902040508030806" pitchFamily="66" charset="0"/>
              <a:ea typeface="Oswald"/>
              <a:cs typeface="Oswald"/>
              <a:sym typeface="Oswald"/>
            </a:endParaRPr>
          </a:p>
        </p:txBody>
      </p:sp>
      <p:sp>
        <p:nvSpPr>
          <p:cNvPr id="255" name="Google Shape;255;p37"/>
          <p:cNvSpPr/>
          <p:nvPr/>
        </p:nvSpPr>
        <p:spPr>
          <a:xfrm>
            <a:off x="380550" y="846666"/>
            <a:ext cx="8053500" cy="3951111"/>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1300" b="1" dirty="0">
                <a:solidFill>
                  <a:schemeClr val="tx1"/>
                </a:solidFill>
                <a:latin typeface="Oswald"/>
                <a:ea typeface="Oswald"/>
                <a:cs typeface="Oswald"/>
                <a:sym typeface="Oswald"/>
              </a:rPr>
              <a:t>Нормативные основания</a:t>
            </a:r>
            <a:endParaRPr sz="1300" b="1" dirty="0">
              <a:solidFill>
                <a:schemeClr val="tx1"/>
              </a:solidFill>
              <a:latin typeface="Old English Text MT" panose="03040902040508030806" pitchFamily="66" charset="0"/>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200" dirty="0">
                <a:solidFill>
                  <a:schemeClr val="tx1"/>
                </a:solidFill>
                <a:latin typeface="Oswald"/>
                <a:ea typeface="Oswald"/>
                <a:cs typeface="Oswald"/>
                <a:sym typeface="Oswald"/>
              </a:rPr>
              <a:t>Закон Свердловской области от 26.07.2022 № 95-ОЗ «О внесении изменения в Закон Свердловской области «Об образовании в Свердловской области»</a:t>
            </a:r>
          </a:p>
          <a:p>
            <a:pPr marL="457200" indent="-317500" algn="just">
              <a:buClr>
                <a:schemeClr val="dk2"/>
              </a:buClr>
              <a:buSzPts val="1400"/>
              <a:buFont typeface="Oswald"/>
              <a:buChar char="●"/>
            </a:pPr>
            <a:r>
              <a:rPr lang="ru" sz="1200" dirty="0">
                <a:solidFill>
                  <a:schemeClr val="tx1"/>
                </a:solidFill>
                <a:latin typeface="Oswald"/>
                <a:ea typeface="Oswald"/>
                <a:cs typeface="Oswald"/>
                <a:sym typeface="Oswald"/>
              </a:rPr>
              <a:t>Закон Свердловской области от 26.07.2022 № 96-ОЗ «О внесении изменений в отдельные законы Свердловской области»</a:t>
            </a:r>
          </a:p>
          <a:p>
            <a:pPr marL="457200" lvl="0" indent="-317500" algn="just">
              <a:buClr>
                <a:schemeClr val="dk2"/>
              </a:buClr>
              <a:buSzPts val="14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03.11.2022 № 114-ОЗ </a:t>
            </a:r>
            <a:r>
              <a:rPr lang="en-US" sz="1200" dirty="0">
                <a:solidFill>
                  <a:schemeClr val="tx1"/>
                </a:solidFill>
                <a:latin typeface="Old English Text MT" panose="03040902040508030806" pitchFamily="66" charset="0"/>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ld English Text MT" panose="03040902040508030806" pitchFamily="66" charset="0"/>
                <a:ea typeface="Liberation Serif" panose="02020603050405020304" pitchFamily="18" charset="0"/>
                <a:cs typeface="Liberation Serif" panose="02020603050405020304" pitchFamily="18" charset="0"/>
              </a:rPr>
              <a:t>»</a:t>
            </a:r>
            <a:endPar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endParaRPr>
          </a:p>
          <a:p>
            <a:pPr marL="457200" indent="-317500" algn="just">
              <a:buClr>
                <a:schemeClr val="dk2"/>
              </a:buClr>
              <a:buSzPts val="14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07.06.2023 № 57-ОЗ </a:t>
            </a:r>
            <a:r>
              <a:rPr lang="en-US" sz="1200" dirty="0">
                <a:solidFill>
                  <a:schemeClr val="tx1"/>
                </a:solidFill>
                <a:latin typeface="Old English Text MT" panose="03040902040508030806" pitchFamily="66" charset="0"/>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ld English Text MT" panose="03040902040508030806" pitchFamily="66" charset="0"/>
                <a:ea typeface="Liberation Serif" panose="02020603050405020304" pitchFamily="18" charset="0"/>
                <a:cs typeface="Liberation Serif" panose="02020603050405020304" pitchFamily="18" charset="0"/>
              </a:rPr>
              <a:t>»</a:t>
            </a:r>
          </a:p>
          <a:p>
            <a:pPr marL="457200" marR="0" lvl="0" indent="-317500" algn="just" rtl="0">
              <a:spcBef>
                <a:spcPts val="0"/>
              </a:spcBef>
              <a:spcAft>
                <a:spcPts val="0"/>
              </a:spcAft>
              <a:buClr>
                <a:schemeClr val="dk2"/>
              </a:buClr>
              <a:buSzPts val="1400"/>
              <a:buFont typeface="Oswald"/>
              <a:buChar char="●"/>
            </a:pPr>
            <a:r>
              <a:rPr lang="ru" sz="1200" dirty="0">
                <a:solidFill>
                  <a:schemeClr val="tx1"/>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57200" lvl="0" indent="-317500" algn="just">
              <a:buClr>
                <a:schemeClr val="dk2"/>
              </a:buClr>
              <a:buSzPts val="14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30 марта 2023 г. N 221-ПП «О внесении изменений в постановление Правительства Свердловской области от 05.07.2017 N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sz="1200" dirty="0">
              <a:solidFill>
                <a:schemeClr val="tx1"/>
              </a:solidFill>
              <a:latin typeface="Old English Text MT" panose="03040902040508030806" pitchFamily="66" charset="0"/>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Форма предоставления - денежная</a:t>
            </a:r>
            <a:endParaRPr sz="1200" b="1" dirty="0">
              <a:solidFill>
                <a:schemeClr val="tx1"/>
              </a:solidFill>
              <a:latin typeface="Old English Text MT" panose="03040902040508030806" pitchFamily="66" charset="0"/>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200" dirty="0">
                <a:solidFill>
                  <a:schemeClr val="tx1"/>
                </a:solidFill>
                <a:latin typeface="Oswald"/>
                <a:ea typeface="Oswald"/>
                <a:cs typeface="Oswald"/>
                <a:sym typeface="Oswald"/>
              </a:rPr>
              <a:t>Размер компенсации: 44 747 руб. ( в календарный год, по состоянию на 01.01.2023)</a:t>
            </a:r>
            <a:endParaRPr sz="1200" dirty="0">
              <a:solidFill>
                <a:schemeClr val="tx1"/>
              </a:solidFill>
              <a:latin typeface="Old English Text MT" panose="03040902040508030806" pitchFamily="66" charset="0"/>
              <a:ea typeface="Oswald"/>
              <a:cs typeface="Oswald"/>
              <a:sym typeface="Oswald"/>
            </a:endParaRPr>
          </a:p>
          <a:p>
            <a:pPr marL="0" marR="0" lvl="0" indent="0" algn="ctr" rtl="0">
              <a:spcBef>
                <a:spcPts val="0"/>
              </a:spcBef>
              <a:spcAft>
                <a:spcPts val="0"/>
              </a:spcAft>
              <a:buNone/>
            </a:pPr>
            <a:r>
              <a:rPr lang="ru" sz="1200" b="1" dirty="0">
                <a:solidFill>
                  <a:schemeClr val="tx1"/>
                </a:solidFill>
                <a:latin typeface="Oswald"/>
                <a:ea typeface="Oswald"/>
                <a:cs typeface="Oswald"/>
                <a:sym typeface="Oswald"/>
              </a:rPr>
              <a:t>Периодичность</a:t>
            </a:r>
            <a:endParaRPr sz="1200" b="1" dirty="0">
              <a:solidFill>
                <a:schemeClr val="tx1"/>
              </a:solidFill>
              <a:latin typeface="Old English Text MT" panose="03040902040508030806" pitchFamily="66" charset="0"/>
              <a:ea typeface="Oswald"/>
              <a:cs typeface="Oswald"/>
              <a:sym typeface="Oswald"/>
            </a:endParaRPr>
          </a:p>
          <a:p>
            <a:pPr marL="457200" marR="0" lvl="0" indent="-317500" algn="l" rtl="0">
              <a:spcBef>
                <a:spcPts val="0"/>
              </a:spcBef>
              <a:spcAft>
                <a:spcPts val="0"/>
              </a:spcAft>
              <a:buClr>
                <a:schemeClr val="dk2"/>
              </a:buClr>
              <a:buSzPts val="1400"/>
              <a:buFont typeface="Oswald"/>
              <a:buChar char="●"/>
            </a:pPr>
            <a:r>
              <a:rPr lang="ru" sz="1200" dirty="0">
                <a:solidFill>
                  <a:schemeClr val="tx1"/>
                </a:solidFill>
                <a:latin typeface="Oswald"/>
                <a:ea typeface="Oswald"/>
                <a:cs typeface="Oswald"/>
                <a:sym typeface="Oswald"/>
              </a:rPr>
              <a:t>Ежегодно</a:t>
            </a:r>
            <a:endParaRPr sz="1200" dirty="0">
              <a:solidFill>
                <a:schemeClr val="tx1"/>
              </a:solidFill>
              <a:latin typeface="Old English Text MT" panose="03040902040508030806" pitchFamily="66" charset="0"/>
              <a:ea typeface="Oswald"/>
              <a:cs typeface="Oswald"/>
              <a:sym typeface="Oswald"/>
            </a:endParaRPr>
          </a:p>
        </p:txBody>
      </p:sp>
      <p:sp>
        <p:nvSpPr>
          <p:cNvPr id="256" name="Google Shape;256;p37"/>
          <p:cNvSpPr txBox="1"/>
          <p:nvPr/>
        </p:nvSpPr>
        <p:spPr>
          <a:xfrm>
            <a:off x="747150" y="225780"/>
            <a:ext cx="1926900" cy="5080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ld English Text MT" panose="03040902040508030806" pitchFamily="66" charset="0"/>
              <a:ea typeface="Oswald"/>
              <a:cs typeface="Oswald"/>
              <a:sym typeface="Oswa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60"/>
        <p:cNvGrpSpPr/>
        <p:nvPr/>
      </p:nvGrpSpPr>
      <p:grpSpPr>
        <a:xfrm>
          <a:off x="0" y="0"/>
          <a:ext cx="0" cy="0"/>
          <a:chOff x="0" y="0"/>
          <a:chExt cx="0" cy="0"/>
        </a:xfrm>
      </p:grpSpPr>
      <p:sp>
        <p:nvSpPr>
          <p:cNvPr id="261" name="Google Shape;261;p38"/>
          <p:cNvSpPr txBox="1"/>
          <p:nvPr/>
        </p:nvSpPr>
        <p:spPr>
          <a:xfrm>
            <a:off x="747150" y="96199"/>
            <a:ext cx="1926900" cy="437322"/>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nyx" panose="04050602080702020203" pitchFamily="82" charset="0"/>
              <a:ea typeface="Oswald"/>
              <a:cs typeface="Oswald"/>
              <a:sym typeface="Oswald"/>
            </a:endParaRPr>
          </a:p>
        </p:txBody>
      </p:sp>
      <p:graphicFrame>
        <p:nvGraphicFramePr>
          <p:cNvPr id="262" name="Google Shape;262;p38"/>
          <p:cNvGraphicFramePr/>
          <p:nvPr>
            <p:extLst>
              <p:ext uri="{D42A27DB-BD31-4B8C-83A1-F6EECF244321}">
                <p14:modId xmlns="" xmlns:p14="http://schemas.microsoft.com/office/powerpoint/2010/main" val="3794946481"/>
              </p:ext>
            </p:extLst>
          </p:nvPr>
        </p:nvGraphicFramePr>
        <p:xfrm>
          <a:off x="362791" y="533521"/>
          <a:ext cx="8494225" cy="4510920"/>
        </p:xfrm>
        <a:graphic>
          <a:graphicData uri="http://schemas.openxmlformats.org/drawingml/2006/table">
            <a:tbl>
              <a:tblPr>
                <a:noFill/>
                <a:tableStyleId>{BF4A3D39-4975-46BA-BE83-8B02B6239DEE}</a:tableStyleId>
              </a:tblPr>
              <a:tblGrid>
                <a:gridCol w="3995849">
                  <a:extLst>
                    <a:ext uri="{9D8B030D-6E8A-4147-A177-3AD203B41FA5}">
                      <a16:colId xmlns="" xmlns:a16="http://schemas.microsoft.com/office/drawing/2014/main" val="20000"/>
                    </a:ext>
                  </a:extLst>
                </a:gridCol>
                <a:gridCol w="4498376">
                  <a:extLst>
                    <a:ext uri="{9D8B030D-6E8A-4147-A177-3AD203B41FA5}">
                      <a16:colId xmlns="" xmlns:a16="http://schemas.microsoft.com/office/drawing/2014/main" val="20001"/>
                    </a:ext>
                  </a:extLst>
                </a:gridCol>
              </a:tblGrid>
              <a:tr h="39135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742843">
                <a:tc>
                  <a:txBody>
                    <a:bodyPr/>
                    <a:lstStyle/>
                    <a:p>
                      <a:pPr marL="179999" lvl="0" indent="-149899" algn="l" rtl="0">
                        <a:spcBef>
                          <a:spcPts val="0"/>
                        </a:spcBef>
                        <a:spcAft>
                          <a:spcPts val="0"/>
                        </a:spcAft>
                        <a:buSzPts val="1000"/>
                        <a:buFont typeface="Oswald"/>
                        <a:buChar char="●"/>
                      </a:pPr>
                      <a:r>
                        <a:rPr lang="ru-RU" sz="800" dirty="0">
                          <a:solidFill>
                            <a:schemeClr val="tx1"/>
                          </a:solidFill>
                          <a:latin typeface="Oswald"/>
                          <a:ea typeface="Oswald"/>
                          <a:cs typeface="Oswald"/>
                          <a:sym typeface="Oswald"/>
                        </a:rPr>
                        <a:t>Лица, потерявшие в период их обучения обоих родителей или единственного родителя:</a:t>
                      </a:r>
                    </a:p>
                    <a:p>
                      <a:pPr marL="201550" lvl="0" indent="-171450" algn="l" rtl="0">
                        <a:spcBef>
                          <a:spcPts val="0"/>
                        </a:spcBef>
                        <a:spcAft>
                          <a:spcPts val="0"/>
                        </a:spcAft>
                        <a:buSzPts val="1000"/>
                        <a:buFontTx/>
                        <a:buChar char="-"/>
                      </a:pPr>
                      <a:r>
                        <a:rPr lang="ru-RU" sz="800" dirty="0">
                          <a:solidFill>
                            <a:schemeClr val="tx1"/>
                          </a:solidFill>
                          <a:latin typeface="Oswald"/>
                          <a:ea typeface="Oswald"/>
                          <a:cs typeface="Oswald"/>
                          <a:sym typeface="Oswald"/>
                        </a:rPr>
                        <a:t>обучающиеся по очной форме, по основным образовательным </a:t>
                      </a:r>
                      <a:r>
                        <a:rPr lang="ru-RU" sz="800" baseline="0" dirty="0">
                          <a:solidFill>
                            <a:schemeClr val="tx1"/>
                          </a:solidFill>
                          <a:latin typeface="Oswald"/>
                          <a:ea typeface="Oswald"/>
                          <a:cs typeface="Oswald"/>
                          <a:sym typeface="Oswald"/>
                        </a:rPr>
                        <a:t>по основным профессиональным образовательным п</a:t>
                      </a:r>
                      <a:r>
                        <a:rPr lang="ru-RU" sz="800" dirty="0">
                          <a:solidFill>
                            <a:schemeClr val="tx1"/>
                          </a:solidFill>
                          <a:latin typeface="Oswald"/>
                          <a:ea typeface="Oswald"/>
                          <a:cs typeface="Oswald"/>
                          <a:sym typeface="Oswald"/>
                        </a:rPr>
                        <a:t>рограммам и (или) по программам профессиональной подготовки по профессиям рабочих, должностям служащих</a:t>
                      </a:r>
                    </a:p>
                    <a:p>
                      <a:pPr marL="201550" lvl="0" indent="-171450" algn="l" rtl="0">
                        <a:spcBef>
                          <a:spcPts val="0"/>
                        </a:spcBef>
                        <a:spcAft>
                          <a:spcPts val="0"/>
                        </a:spcAft>
                        <a:buSzPts val="1000"/>
                        <a:buFontTx/>
                        <a:buChar char="-"/>
                      </a:pPr>
                      <a:r>
                        <a:rPr lang="ru-RU" sz="800" dirty="0">
                          <a:solidFill>
                            <a:schemeClr val="tx1"/>
                          </a:solidFill>
                          <a:latin typeface="Oswald"/>
                          <a:ea typeface="Oswald"/>
                          <a:cs typeface="Oswald"/>
                          <a:sym typeface="Oswald"/>
                        </a:rPr>
                        <a:t>обучающихся по образовательным программам основного общего, среднего общего образования до завершения обучения по указанным программам</a:t>
                      </a:r>
                      <a:endParaRPr sz="800" dirty="0">
                        <a:solidFill>
                          <a:schemeClr val="tx1"/>
                        </a:solidFill>
                        <a:latin typeface="Oswald"/>
                        <a:ea typeface="Oswald"/>
                        <a:cs typeface="Oswald"/>
                        <a:sym typeface="Oswald"/>
                      </a:endParaRPr>
                    </a:p>
                  </a:txBody>
                  <a:tcPr marL="91425" marR="91425" marT="91425" marB="91425"/>
                </a:tc>
                <a:tc>
                  <a:txBody>
                    <a:bodyPr/>
                    <a:lstStyle/>
                    <a:p>
                      <a:pPr marL="179999" lvl="0" indent="-149899" algn="l" rtl="0">
                        <a:spcBef>
                          <a:spcPts val="0"/>
                        </a:spcBef>
                        <a:spcAft>
                          <a:spcPts val="0"/>
                        </a:spcAft>
                        <a:buSzPts val="10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solidFill>
                          <a:srgbClr val="FF0000"/>
                        </a:solidFill>
                        <a:latin typeface="Oswald"/>
                        <a:ea typeface="Oswald"/>
                        <a:cs typeface="Oswald"/>
                        <a:sym typeface="Oswald"/>
                      </a:endParaRPr>
                    </a:p>
                    <a:p>
                      <a:pPr marL="179999" lvl="0" indent="-149899" algn="l" rtl="0">
                        <a:spcBef>
                          <a:spcPts val="0"/>
                        </a:spcBef>
                        <a:spcAft>
                          <a:spcPts val="0"/>
                        </a:spcAft>
                        <a:buSzPts val="1000"/>
                        <a:buFont typeface="Oswald"/>
                        <a:buChar char="●"/>
                      </a:pPr>
                      <a:r>
                        <a:rPr lang="ru" sz="800" dirty="0">
                          <a:latin typeface="Oswald"/>
                          <a:ea typeface="Oswald"/>
                          <a:cs typeface="Oswald"/>
                          <a:sym typeface="Oswald"/>
                        </a:rPr>
                        <a:t>Свидетельство о смерти обоих родителей или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r h="326120">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 sz="800" dirty="0">
                          <a:latin typeface="Oswald"/>
                          <a:ea typeface="Oswald"/>
                          <a:cs typeface="Oswald"/>
                          <a:sym typeface="Oswald"/>
                        </a:rPr>
                        <a:t>Дети-сироты</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a:latin typeface="Oswald"/>
                          <a:ea typeface="Oswald"/>
                          <a:cs typeface="Oswald"/>
                          <a:sym typeface="Oswald"/>
                        </a:rPr>
                        <a:t>Дети, оставшиеся без попечения родителей</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a:latin typeface="Oswald"/>
                          <a:ea typeface="Oswald"/>
                          <a:cs typeface="Oswald"/>
                          <a:sym typeface="Oswald"/>
                        </a:rPr>
                        <a:t>Лица из числа детей-сирот и детей, оставшихся без попечения родителей</a:t>
                      </a:r>
                      <a:endParaRPr sz="800" dirty="0">
                        <a:latin typeface="Oswald"/>
                        <a:ea typeface="Oswald"/>
                        <a:cs typeface="Oswald"/>
                        <a:sym typeface="Oswald"/>
                      </a:endParaRPr>
                    </a:p>
                  </a:txBody>
                  <a:tcPr marL="91425" marR="91425" marT="91425" marB="91425"/>
                </a:tc>
                <a:tc>
                  <a:txBody>
                    <a:bodyPr/>
                    <a:lstStyle/>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2"/>
                  </a:ext>
                </a:extLst>
              </a:tr>
              <a:tr h="1500266">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800" baseline="0" dirty="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Дети 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«Об объявлении частичной мобилизации в Российской Федерации»</a:t>
                      </a:r>
                      <a:endParaRPr lang="ru" sz="800" baseline="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800" dirty="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 sz="800" baseline="0" dirty="0">
                          <a:solidFill>
                            <a:schemeClr val="tx1"/>
                          </a:solidFill>
                          <a:latin typeface="Oswald"/>
                          <a:ea typeface="Oswald"/>
                          <a:cs typeface="Oswald"/>
                          <a:sym typeface="Oswald"/>
                        </a:rPr>
                        <a:t> </a:t>
                      </a:r>
                      <a:r>
                        <a:rPr lang="ru" sz="800" dirty="0">
                          <a:solidFill>
                            <a:schemeClr val="tx1"/>
                          </a:solidFill>
                          <a:latin typeface="Oswald"/>
                          <a:ea typeface="Oswald"/>
                          <a:cs typeface="Oswald"/>
                          <a:sym typeface="Oswald"/>
                        </a:rPr>
                        <a:t>Украины, Донецкой Народной Республики и Луганской Народной Республики,</a:t>
                      </a:r>
                      <a:r>
                        <a:rPr lang="ru-RU" sz="800" dirty="0">
                          <a:solidFill>
                            <a:schemeClr val="tx1"/>
                          </a:solidFill>
                          <a:latin typeface="Oswald"/>
                          <a:ea typeface="Oswald"/>
                          <a:cs typeface="Oswald"/>
                          <a:sym typeface="Oswald"/>
                        </a:rPr>
                        <a:t> Запорожской области и Херсонской области </a:t>
                      </a:r>
                      <a:r>
                        <a:rPr lang="ru" sz="800" dirty="0">
                          <a:solidFill>
                            <a:schemeClr val="tx1"/>
                          </a:solidFill>
                          <a:latin typeface="Oswald"/>
                          <a:ea typeface="Oswald"/>
                          <a:cs typeface="Oswald"/>
                          <a:sym typeface="Oswald"/>
                        </a:rPr>
                        <a:t> обучающиеся по очной форме за счет средств областного бюджета или бюджетов муниципальных образований,</a:t>
                      </a:r>
                      <a:r>
                        <a:rPr lang="ru" sz="800" baseline="0" dirty="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800" b="1"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Документ, подтверждающий статус гражданина </a:t>
                      </a:r>
                      <a:r>
                        <a:rPr lang="ru-RU" sz="800" baseline="0" dirty="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800" kern="1200" dirty="0">
                          <a:solidFill>
                            <a:srgbClr val="000000"/>
                          </a:solidFill>
                          <a:latin typeface="Oswald"/>
                          <a:ea typeface="Oswald"/>
                          <a:cs typeface="Oswald"/>
                          <a:sym typeface="Oswald"/>
                        </a:rPr>
                        <a:t>Граждане</a:t>
                      </a:r>
                      <a:r>
                        <a:rPr lang="ru-RU" sz="800" kern="1200" baseline="0" dirty="0">
                          <a:solidFill>
                            <a:srgbClr val="000000"/>
                          </a:solidFill>
                          <a:latin typeface="Oswald"/>
                          <a:ea typeface="Oswald"/>
                          <a:cs typeface="Oswald"/>
                          <a:sym typeface="Oswald"/>
                        </a:rPr>
                        <a:t> или  р</a:t>
                      </a:r>
                      <a:r>
                        <a:rPr lang="ru-RU" sz="800" kern="1200" dirty="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800"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"Единый портал государственных и  муниципальных услуг(функций)" (портал "</a:t>
                      </a:r>
                      <a:r>
                        <a:rPr lang="ru-RU" sz="800" kern="1200" dirty="0" err="1">
                          <a:solidFill>
                            <a:srgbClr val="000000"/>
                          </a:solidFill>
                          <a:latin typeface="Oswald"/>
                          <a:ea typeface="Oswald"/>
                          <a:cs typeface="Oswald"/>
                          <a:sym typeface="Oswald"/>
                        </a:rPr>
                        <a:t>Госуслуги</a:t>
                      </a:r>
                      <a:r>
                        <a:rPr lang="ru-RU" sz="800" kern="1200" dirty="0">
                          <a:solidFill>
                            <a:srgbClr val="000000"/>
                          </a:solidFill>
                          <a:latin typeface="Oswald"/>
                          <a:ea typeface="Oswald"/>
                          <a:cs typeface="Oswald"/>
                          <a:sym typeface="Oswald"/>
                        </a:rPr>
                        <a:t>"),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p>
                  </a:txBody>
                  <a:tcPr marL="91425" marR="91425" marT="91425" marB="91425"/>
                </a:tc>
                <a:extLst>
                  <a:ext uri="{0D108BD9-81ED-4DB2-BD59-A6C34878D82A}">
                    <a16:rowId xmlns="" xmlns:a16="http://schemas.microsoft.com/office/drawing/2014/main" val="10005"/>
                  </a:ext>
                </a:extLst>
              </a:tr>
            </a:tbl>
          </a:graphicData>
        </a:graphic>
      </p:graphicFrame>
      <p:sp>
        <p:nvSpPr>
          <p:cNvPr id="263" name="Google Shape;263;p38"/>
          <p:cNvSpPr txBox="1">
            <a:spLocks noGrp="1"/>
          </p:cNvSpPr>
          <p:nvPr>
            <p:ph type="ctrTitle"/>
          </p:nvPr>
        </p:nvSpPr>
        <p:spPr>
          <a:xfrm>
            <a:off x="2674050" y="0"/>
            <a:ext cx="5760000" cy="682486"/>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dirty="0">
              <a:solidFill>
                <a:srgbClr val="000000"/>
              </a:solidFill>
              <a:latin typeface="Onyx" panose="04050602080702020203" pitchFamily="82" charset="0"/>
              <a:ea typeface="Oswald"/>
              <a:cs typeface="Oswald"/>
              <a:sym typeface="Oswa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67"/>
        <p:cNvGrpSpPr/>
        <p:nvPr/>
      </p:nvGrpSpPr>
      <p:grpSpPr>
        <a:xfrm>
          <a:off x="0" y="0"/>
          <a:ext cx="0" cy="0"/>
          <a:chOff x="0" y="0"/>
          <a:chExt cx="0" cy="0"/>
        </a:xfrm>
      </p:grpSpPr>
      <p:sp>
        <p:nvSpPr>
          <p:cNvPr id="268" name="Google Shape;268;p39"/>
          <p:cNvSpPr txBox="1">
            <a:spLocks noGrp="1"/>
          </p:cNvSpPr>
          <p:nvPr>
            <p:ph type="ctrTitle"/>
          </p:nvPr>
        </p:nvSpPr>
        <p:spPr>
          <a:xfrm>
            <a:off x="729450" y="440268"/>
            <a:ext cx="7688100" cy="71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 sz="2000" dirty="0">
                <a:solidFill>
                  <a:schemeClr val="tx1"/>
                </a:solidFill>
                <a:latin typeface="Oswald"/>
                <a:ea typeface="Oswald"/>
                <a:cs typeface="Oswald"/>
                <a:sym typeface="Oswald"/>
              </a:rPr>
              <a:t>Меры назначаемые в натуральной форме</a:t>
            </a:r>
            <a:endParaRPr dirty="0">
              <a:solidFill>
                <a:schemeClr val="tx1"/>
              </a:solidFill>
              <a:latin typeface="Onyx" panose="04050602080702020203" pitchFamily="82" charset="0"/>
            </a:endParaRPr>
          </a:p>
        </p:txBody>
      </p:sp>
      <p:sp>
        <p:nvSpPr>
          <p:cNvPr id="269" name="Google Shape;269;p39"/>
          <p:cNvSpPr txBox="1">
            <a:spLocks noGrp="1"/>
          </p:cNvSpPr>
          <p:nvPr>
            <p:ph type="subTitle" idx="1"/>
          </p:nvPr>
        </p:nvSpPr>
        <p:spPr>
          <a:xfrm>
            <a:off x="729625" y="1151468"/>
            <a:ext cx="7688100" cy="3059288"/>
          </a:xfrm>
          <a:prstGeom prst="rect">
            <a:avLst/>
          </a:prstGeom>
        </p:spPr>
        <p:txBody>
          <a:bodyPr spcFirstLastPara="1" wrap="square" lIns="91425" tIns="91425" rIns="91425" bIns="91425" anchor="t" anchorCtr="0">
            <a:noAutofit/>
          </a:bodyPr>
          <a:lstStyle/>
          <a:p>
            <a:pPr marL="457200" lvl="0" indent="-349250" algn="l">
              <a:lnSpc>
                <a:spcPct val="90000"/>
              </a:lnSpc>
              <a:spcBef>
                <a:spcPts val="0"/>
              </a:spcBef>
              <a:buClr>
                <a:schemeClr val="dk2"/>
              </a:buClr>
              <a:buSzPts val="1900"/>
              <a:buFont typeface="Oswald"/>
              <a:buChar char="●"/>
            </a:pPr>
            <a:r>
              <a:rPr lang="ru" sz="1600" dirty="0" smtClean="0">
                <a:solidFill>
                  <a:schemeClr val="tx1"/>
                </a:solidFill>
                <a:latin typeface="Oswald"/>
                <a:ea typeface="Oswald"/>
                <a:cs typeface="Oswald"/>
                <a:sym typeface="Oswald"/>
              </a:rPr>
              <a:t>0758 </a:t>
            </a:r>
            <a:r>
              <a:rPr lang="ru" sz="1600" dirty="0">
                <a:solidFill>
                  <a:schemeClr val="tx1"/>
                </a:solidFill>
                <a:latin typeface="Oswald"/>
                <a:ea typeface="Oswald"/>
                <a:cs typeface="Oswald"/>
                <a:sym typeface="Oswald"/>
              </a:rPr>
              <a:t>Предоставление бесплатного питания</a:t>
            </a:r>
          </a:p>
          <a:p>
            <a:pPr marL="457200" indent="-349250" algn="l">
              <a:lnSpc>
                <a:spcPct val="90000"/>
              </a:lnSpc>
              <a:spcBef>
                <a:spcPts val="0"/>
              </a:spcBef>
              <a:buClr>
                <a:schemeClr val="dk2"/>
              </a:buClr>
              <a:buSzPts val="1900"/>
            </a:pPr>
            <a:endParaRPr sz="1600" dirty="0">
              <a:solidFill>
                <a:schemeClr val="tx1"/>
              </a:solidFill>
              <a:latin typeface="Onyx" panose="04050602080702020203" pitchFamily="82" charset="0"/>
              <a:ea typeface="Oswald"/>
              <a:cs typeface="Oswald"/>
              <a:sym typeface="Oswa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73"/>
        <p:cNvGrpSpPr/>
        <p:nvPr/>
      </p:nvGrpSpPr>
      <p:grpSpPr>
        <a:xfrm>
          <a:off x="0" y="0"/>
          <a:ext cx="0" cy="0"/>
          <a:chOff x="0" y="0"/>
          <a:chExt cx="0" cy="0"/>
        </a:xfrm>
      </p:grpSpPr>
      <p:sp>
        <p:nvSpPr>
          <p:cNvPr id="274" name="Google Shape;274;p40"/>
          <p:cNvSpPr/>
          <p:nvPr/>
        </p:nvSpPr>
        <p:spPr>
          <a:xfrm>
            <a:off x="492159" y="798632"/>
            <a:ext cx="8053500" cy="3849824"/>
          </a:xfrm>
          <a:prstGeom prst="rect">
            <a:avLst/>
          </a:prstGeom>
          <a:noFill/>
          <a:ln>
            <a:noFill/>
          </a:ln>
        </p:spPr>
        <p:txBody>
          <a:bodyPr spcFirstLastPara="1" wrap="square" lIns="68575" tIns="34275" rIns="68575" bIns="34275" anchor="t" anchorCtr="0">
            <a:noAutofit/>
          </a:bodyPr>
          <a:lstStyle/>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a:sym typeface="Oswald"/>
              </a:rPr>
              <a:t>Нормативные основания</a:t>
            </a: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a:sym typeface="Oswald"/>
            </a:endParaRP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a:sym typeface="Oswald"/>
              </a:rPr>
              <a:t>Закон Свердловской области от 26.07.2022 № 95-ОЗ «О внесении изменения в Закон Свердловской области «Об образовании в Свердловской области»</a:t>
            </a:r>
          </a:p>
          <a:p>
            <a:pPr marL="457200" lvl="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a:sym typeface="Oswald"/>
              </a:rPr>
              <a:t>Закон Свердловской области от 26.07.2022 № 96-ОЗ «О внесении изменений в отдельные законы Свердловской области»</a:t>
            </a:r>
          </a:p>
          <a:p>
            <a:pPr marL="457200" indent="-304800">
              <a:buClr>
                <a:schemeClr val="dk2"/>
              </a:buClr>
              <a:buSzPts val="1200"/>
              <a:buFont typeface="Oswald"/>
              <a:buChar char="●"/>
            </a:pPr>
            <a:r>
              <a:rPr lang="ru-RU" sz="1200" dirty="0">
                <a:solidFill>
                  <a:schemeClr val="tx1"/>
                </a:solidFill>
                <a:latin typeface="Oswald" panose="00000500000000000000" pitchFamily="2" charset="-52"/>
                <a:ea typeface="Oswald"/>
                <a:cs typeface="Oswald"/>
                <a:sym typeface="Oswald"/>
              </a:rPr>
              <a:t>Закон Свердловской области от </a:t>
            </a:r>
            <a:r>
              <a:rPr lang="ru-RU" sz="12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03.11.2022 № 114-ОЗ </a:t>
            </a:r>
            <a:r>
              <a:rPr lang="en-US" sz="12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a:t>
            </a:r>
            <a:r>
              <a:rPr lang="ru-RU" sz="12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a:t>
            </a:r>
            <a:endParaRPr lang="ru-RU" sz="12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endParaRPr>
          </a:p>
          <a:p>
            <a:pPr marL="457200" indent="-304800">
              <a:buClr>
                <a:schemeClr val="dk2"/>
              </a:buClr>
              <a:buSzPts val="1200"/>
              <a:buFont typeface="Oswald"/>
              <a:buChar char="●"/>
            </a:pPr>
            <a:r>
              <a:rPr lang="ru-RU" sz="12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Закон Свердловской области от 07.06.2023 № 57-ОЗ «О внесении изменений в статью 33-1 Закона Свердловской области "Об образовании в Свердловской области»</a:t>
            </a:r>
            <a:endParaRPr lang="en-US" sz="12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endParaRPr>
          </a:p>
          <a:p>
            <a:pPr marL="914400" marR="0" lvl="0" indent="0" algn="l" rtl="0">
              <a:spcBef>
                <a:spcPts val="0"/>
              </a:spcBef>
              <a:spcAft>
                <a:spcPts val="0"/>
              </a:spcAft>
              <a:buNone/>
            </a:pPr>
            <a:endParaRPr sz="12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a:sym typeface="Oswald"/>
              </a:rPr>
              <a:t>Форма предоставления – натуральная</a:t>
            </a: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a:sym typeface="Oswald"/>
            </a:endParaRPr>
          </a:p>
          <a:p>
            <a:pPr marL="457200" lvl="0" indent="-304800" algn="just">
              <a:buClr>
                <a:schemeClr val="dk2"/>
              </a:buClr>
              <a:buSzPts val="1200"/>
              <a:buFont typeface="Oswald"/>
              <a:buChar char="●"/>
            </a:pPr>
            <a:r>
              <a:rPr lang="ru" sz="1200" dirty="0">
                <a:solidFill>
                  <a:schemeClr val="tx1"/>
                </a:solidFill>
                <a:latin typeface="Oswald" panose="00000500000000000000" pitchFamily="2" charset="-52"/>
                <a:ea typeface="Oswald"/>
                <a:cs typeface="Oswald"/>
                <a:sym typeface="Oswald"/>
              </a:rPr>
              <a:t>За счет субсидий из областного бюджета на финансовое обеспечение выполнения государственного задания учреждениями</a:t>
            </a:r>
            <a:endParaRPr sz="12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endParaRPr sz="1200"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200" b="1" dirty="0">
                <a:solidFill>
                  <a:schemeClr val="tx1"/>
                </a:solidFill>
                <a:latin typeface="Oswald" panose="00000500000000000000" pitchFamily="2" charset="-52"/>
                <a:ea typeface="Oswald"/>
                <a:cs typeface="Oswald"/>
                <a:sym typeface="Oswald"/>
              </a:rPr>
              <a:t>Периодичность предоставления</a:t>
            </a:r>
            <a:endParaRPr sz="1200" b="1" dirty="0">
              <a:solidFill>
                <a:schemeClr val="tx1"/>
              </a:solidFill>
              <a:latin typeface="Oswald" panose="00000500000000000000" pitchFamily="2" charset="-52"/>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200" dirty="0">
                <a:solidFill>
                  <a:schemeClr val="tx1"/>
                </a:solidFill>
                <a:latin typeface="Oswald" panose="00000500000000000000" pitchFamily="2" charset="-52"/>
                <a:ea typeface="Oswald"/>
                <a:cs typeface="Oswald"/>
                <a:sym typeface="Oswald"/>
              </a:rPr>
              <a:t>Ежемесячно</a:t>
            </a:r>
            <a:endParaRPr sz="1200" dirty="0">
              <a:solidFill>
                <a:schemeClr val="tx1"/>
              </a:solidFill>
              <a:latin typeface="Oswald" panose="00000500000000000000" pitchFamily="2" charset="-52"/>
              <a:ea typeface="Oswald"/>
              <a:cs typeface="Oswald"/>
              <a:sym typeface="Oswald"/>
            </a:endParaRPr>
          </a:p>
        </p:txBody>
      </p:sp>
      <p:sp>
        <p:nvSpPr>
          <p:cNvPr id="275" name="Google Shape;275;p40"/>
          <p:cNvSpPr txBox="1">
            <a:spLocks noGrp="1"/>
          </p:cNvSpPr>
          <p:nvPr>
            <p:ph type="ctrTitle"/>
          </p:nvPr>
        </p:nvSpPr>
        <p:spPr>
          <a:xfrm>
            <a:off x="2579293" y="133750"/>
            <a:ext cx="5760000" cy="707700"/>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ru" sz="1400" b="1" dirty="0">
                <a:solidFill>
                  <a:schemeClr val="tx1"/>
                </a:solidFill>
                <a:latin typeface="Oswald" panose="00000500000000000000" pitchFamily="2" charset="-52"/>
                <a:ea typeface="Oswald"/>
                <a:cs typeface="Oswald"/>
                <a:sym typeface="Oswald"/>
              </a:rPr>
              <a:t>ПРЕДОСТАВЛЕНИЕ БЕСПЛАТНОГО ПИТАНИЯ</a:t>
            </a:r>
            <a:endParaRPr sz="1400" b="1" dirty="0">
              <a:solidFill>
                <a:schemeClr val="tx1"/>
              </a:solidFill>
              <a:latin typeface="Oswald" panose="00000500000000000000" pitchFamily="2" charset="-52"/>
              <a:ea typeface="Oswald"/>
              <a:cs typeface="Oswald"/>
              <a:sym typeface="Oswald"/>
            </a:endParaRPr>
          </a:p>
        </p:txBody>
      </p:sp>
      <p:sp>
        <p:nvSpPr>
          <p:cNvPr id="276" name="Google Shape;276;p40"/>
          <p:cNvSpPr txBox="1"/>
          <p:nvPr/>
        </p:nvSpPr>
        <p:spPr>
          <a:xfrm>
            <a:off x="576589" y="13375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0758</a:t>
            </a:r>
            <a:endParaRPr sz="1500" b="1" dirty="0">
              <a:latin typeface="Oswald" panose="00000500000000000000" pitchFamily="2" charset="-52"/>
              <a:ea typeface="Oswald"/>
              <a:cs typeface="Oswald"/>
              <a:sym typeface="Oswa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Shape 280"/>
        <p:cNvGrpSpPr/>
        <p:nvPr/>
      </p:nvGrpSpPr>
      <p:grpSpPr>
        <a:xfrm>
          <a:off x="0" y="0"/>
          <a:ext cx="0" cy="0"/>
          <a:chOff x="0" y="0"/>
          <a:chExt cx="0" cy="0"/>
        </a:xfrm>
      </p:grpSpPr>
      <p:sp>
        <p:nvSpPr>
          <p:cNvPr id="281" name="Google Shape;281;p41"/>
          <p:cNvSpPr txBox="1"/>
          <p:nvPr/>
        </p:nvSpPr>
        <p:spPr>
          <a:xfrm>
            <a:off x="747150" y="4617"/>
            <a:ext cx="1926900" cy="447426"/>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0758</a:t>
            </a:r>
            <a:endParaRPr sz="1500" b="1" dirty="0">
              <a:latin typeface="Old English Text MT" panose="03040902040508030806" pitchFamily="66" charset="0"/>
              <a:ea typeface="Oswald"/>
              <a:cs typeface="Oswald"/>
              <a:sym typeface="Oswald"/>
            </a:endParaRPr>
          </a:p>
        </p:txBody>
      </p:sp>
      <p:graphicFrame>
        <p:nvGraphicFramePr>
          <p:cNvPr id="282" name="Google Shape;282;p41"/>
          <p:cNvGraphicFramePr/>
          <p:nvPr/>
        </p:nvGraphicFramePr>
        <p:xfrm>
          <a:off x="445925" y="824353"/>
          <a:ext cx="8494225" cy="2733256"/>
        </p:xfrm>
        <a:graphic>
          <a:graphicData uri="http://schemas.openxmlformats.org/drawingml/2006/table">
            <a:tbl>
              <a:tblPr>
                <a:noFill/>
                <a:tableStyleId>{BF4A3D39-4975-46BA-BE83-8B02B6239DEE}</a:tableStyleId>
              </a:tblPr>
              <a:tblGrid>
                <a:gridCol w="4001086">
                  <a:extLst>
                    <a:ext uri="{9D8B030D-6E8A-4147-A177-3AD203B41FA5}">
                      <a16:colId xmlns="" xmlns:a16="http://schemas.microsoft.com/office/drawing/2014/main" val="20000"/>
                    </a:ext>
                  </a:extLst>
                </a:gridCol>
                <a:gridCol w="4493139">
                  <a:extLst>
                    <a:ext uri="{9D8B030D-6E8A-4147-A177-3AD203B41FA5}">
                      <a16:colId xmlns="" xmlns:a16="http://schemas.microsoft.com/office/drawing/2014/main" val="20001"/>
                    </a:ext>
                  </a:extLst>
                </a:gridCol>
              </a:tblGrid>
              <a:tr h="356412">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ctr"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2184646">
                <a:tc>
                  <a:txBody>
                    <a:bodyPr/>
                    <a:lstStyle/>
                    <a:p>
                      <a:pPr marL="179999" lvl="0" indent="-149899" algn="just" defTabSz="342900" rtl="0" eaLnBrk="1" latinLnBrk="0" hangingPunct="1">
                        <a:spcBef>
                          <a:spcPts val="0"/>
                        </a:spcBef>
                        <a:spcAft>
                          <a:spcPts val="0"/>
                        </a:spcAft>
                        <a:buSzPts val="1000"/>
                        <a:buFont typeface="Oswald"/>
                        <a:buChar char="●"/>
                      </a:pPr>
                      <a:r>
                        <a:rPr lang="ru" sz="800" kern="1200" dirty="0">
                          <a:solidFill>
                            <a:schemeClr val="tx1"/>
                          </a:solidFill>
                          <a:latin typeface="Oswald"/>
                          <a:ea typeface="Oswald"/>
                          <a:cs typeface="Oswald"/>
                          <a:sym typeface="Oswald"/>
                        </a:rPr>
                        <a:t>Ребенок-инвалид, лица в возрасте до 18 лет, которым установлена категория «ребенок-инвалид»</a:t>
                      </a:r>
                    </a:p>
                    <a:p>
                      <a:pPr marL="179999" lvl="0" indent="-149899" algn="just" defTabSz="342900" rtl="0" eaLnBrk="1" latinLnBrk="0" hangingPunct="1">
                        <a:spcBef>
                          <a:spcPts val="0"/>
                        </a:spcBef>
                        <a:spcAft>
                          <a:spcPts val="0"/>
                        </a:spcAft>
                        <a:buSzPts val="1000"/>
                        <a:buFont typeface="Oswald"/>
                        <a:buChar char="●"/>
                      </a:pPr>
                      <a:r>
                        <a:rPr lang="ru" sz="800" kern="1200" dirty="0" smtClean="0">
                          <a:solidFill>
                            <a:schemeClr val="tx1"/>
                          </a:solidFill>
                          <a:latin typeface="Oswald"/>
                          <a:ea typeface="Oswald"/>
                          <a:cs typeface="Oswald"/>
                          <a:sym typeface="Oswald"/>
                        </a:rPr>
                        <a:t>Обучающиеся </a:t>
                      </a:r>
                      <a:r>
                        <a:rPr lang="ru" sz="800" kern="1200" dirty="0">
                          <a:solidFill>
                            <a:schemeClr val="tx1"/>
                          </a:solidFill>
                          <a:latin typeface="Oswald"/>
                          <a:ea typeface="Oswald"/>
                          <a:cs typeface="Oswald"/>
                          <a:sym typeface="Oswald"/>
                        </a:rPr>
                        <a:t>с ограниченными возможностями здоровья</a:t>
                      </a:r>
                      <a:endParaRPr sz="800" kern="1200" dirty="0">
                        <a:solidFill>
                          <a:schemeClr val="tx1"/>
                        </a:solidFill>
                        <a:latin typeface="Oswald"/>
                        <a:ea typeface="Oswald"/>
                        <a:cs typeface="Oswald"/>
                        <a:sym typeface="Oswald"/>
                      </a:endParaRPr>
                    </a:p>
                    <a:p>
                      <a:pPr marL="179999" lvl="0" indent="-149899" algn="just" defTabSz="342900" rtl="0" eaLnBrk="1" latinLnBrk="0" hangingPunct="1">
                        <a:spcBef>
                          <a:spcPts val="0"/>
                        </a:spcBef>
                        <a:spcAft>
                          <a:spcPts val="0"/>
                        </a:spcAft>
                        <a:buSzPts val="1000"/>
                        <a:buFont typeface="Oswald"/>
                        <a:buChar char="●"/>
                      </a:pPr>
                      <a:endParaRPr sz="800" kern="1200" dirty="0">
                        <a:solidFill>
                          <a:schemeClr val="tx1"/>
                        </a:solidFill>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58750" algn="l" rtl="0">
                        <a:lnSpc>
                          <a:spcPct val="115000"/>
                        </a:lnSpc>
                        <a:spcBef>
                          <a:spcPts val="0"/>
                        </a:spcBef>
                        <a:spcAft>
                          <a:spcPts val="0"/>
                        </a:spcAft>
                        <a:buSzPts val="1150"/>
                        <a:buFont typeface="Oswald"/>
                        <a:buChar char="●"/>
                      </a:pPr>
                      <a:r>
                        <a:rPr lang="ru" sz="800" dirty="0" smtClean="0">
                          <a:latin typeface="Oswald"/>
                          <a:ea typeface="Oswald"/>
                          <a:cs typeface="Oswald"/>
                          <a:sym typeface="Oswald"/>
                        </a:rPr>
                        <a:t>Предоставление </a:t>
                      </a:r>
                      <a:r>
                        <a:rPr lang="ru" sz="800" dirty="0">
                          <a:latin typeface="Oswald"/>
                          <a:ea typeface="Oswald"/>
                          <a:cs typeface="Oswald"/>
                          <a:sym typeface="Oswald"/>
                        </a:rPr>
                        <a:t>документов,</a:t>
                      </a:r>
                      <a:r>
                        <a:rPr lang="ru" sz="800" baseline="0" dirty="0">
                          <a:latin typeface="Oswald"/>
                          <a:ea typeface="Oswald"/>
                          <a:cs typeface="Oswald"/>
                          <a:sym typeface="Oswald"/>
                        </a:rPr>
                        <a:t> подтверждающих статус обучающегося</a:t>
                      </a:r>
                      <a:endParaRPr sz="80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bl>
          </a:graphicData>
        </a:graphic>
      </p:graphicFrame>
      <p:sp>
        <p:nvSpPr>
          <p:cNvPr id="283" name="Google Shape;283;p41"/>
          <p:cNvSpPr txBox="1">
            <a:spLocks noGrp="1"/>
          </p:cNvSpPr>
          <p:nvPr>
            <p:ph type="ctrTitle"/>
          </p:nvPr>
        </p:nvSpPr>
        <p:spPr>
          <a:xfrm>
            <a:off x="2674050" y="4617"/>
            <a:ext cx="5760000" cy="447151"/>
          </a:xfrm>
          <a:prstGeom prst="rect">
            <a:avLst/>
          </a:prstGeom>
          <a:noFill/>
          <a:ln>
            <a:noFill/>
          </a:ln>
        </p:spPr>
        <p:txBody>
          <a:bodyPr spcFirstLastPara="1" wrap="square" lIns="68575" tIns="34275" rIns="68575" bIns="34275" anchor="ctr" anchorCtr="0">
            <a:noAutofit/>
          </a:bodyPr>
          <a:lstStyle/>
          <a:p>
            <a:pPr marL="0" lvl="0" indent="0" algn="l" rtl="0">
              <a:spcBef>
                <a:spcPts val="0"/>
              </a:spcBef>
              <a:spcAft>
                <a:spcPts val="0"/>
              </a:spcAft>
              <a:buNone/>
            </a:pPr>
            <a:r>
              <a:rPr lang="ru" sz="1400" b="1" dirty="0">
                <a:solidFill>
                  <a:schemeClr val="tx1"/>
                </a:solidFill>
                <a:latin typeface="Oswald"/>
                <a:ea typeface="Oswald"/>
                <a:cs typeface="Oswald"/>
                <a:sym typeface="Oswald"/>
              </a:rPr>
              <a:t>ПРЕДОСТАВЛЕНИЕ БЕСПЛАТНОГО ПИТАНИЯ</a:t>
            </a:r>
            <a:endParaRPr sz="1400" b="1" dirty="0">
              <a:solidFill>
                <a:schemeClr val="tx1"/>
              </a:solidFill>
              <a:latin typeface="Old English Text MT" panose="03040902040508030806" pitchFamily="66" charset="0"/>
              <a:ea typeface="Oswald"/>
              <a:cs typeface="Oswald"/>
              <a:sym typeface="Oswald"/>
            </a:endParaRPr>
          </a:p>
        </p:txBody>
      </p:sp>
    </p:spTree>
    <p:extLst>
      <p:ext uri="{BB962C8B-B14F-4D97-AF65-F5344CB8AC3E}">
        <p14:creationId xmlns="" xmlns:p14="http://schemas.microsoft.com/office/powerpoint/2010/main" val="3499535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https://webmg.ru/wp-content/uploads/2021/06/152-2.jp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0" y="0"/>
            <a:ext cx="8208974" cy="51435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TextBox 3"/>
          <p:cNvSpPr txBox="1"/>
          <p:nvPr/>
        </p:nvSpPr>
        <p:spPr>
          <a:xfrm>
            <a:off x="3650725" y="2371940"/>
            <a:ext cx="184731" cy="307777"/>
          </a:xfrm>
          <a:prstGeom prst="rect">
            <a:avLst/>
          </a:prstGeom>
          <a:noFill/>
        </p:spPr>
        <p:txBody>
          <a:bodyPr wrap="none" rtlCol="0">
            <a:spAutoFit/>
          </a:bodyPr>
          <a:lstStyle/>
          <a:p>
            <a:endParaRPr lang="ru-RU" dirty="0">
              <a:latin typeface="Oswald" panose="00000500000000000000" pitchFamily="2" charset="-52"/>
            </a:endParaRPr>
          </a:p>
        </p:txBody>
      </p:sp>
    </p:spTree>
    <p:extLst>
      <p:ext uri="{BB962C8B-B14F-4D97-AF65-F5344CB8AC3E}">
        <p14:creationId xmlns="" xmlns:p14="http://schemas.microsoft.com/office/powerpoint/2010/main" val="131072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98"/>
        <p:cNvGrpSpPr/>
        <p:nvPr/>
      </p:nvGrpSpPr>
      <p:grpSpPr>
        <a:xfrm>
          <a:off x="0" y="0"/>
          <a:ext cx="0" cy="0"/>
          <a:chOff x="0" y="0"/>
          <a:chExt cx="0" cy="0"/>
        </a:xfrm>
      </p:grpSpPr>
      <p:sp>
        <p:nvSpPr>
          <p:cNvPr id="99" name="Google Shape;99;p1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ВЫПЛАТА МАТЕРИАЛЬНОЙ ПОМОЩИ СТУДЕНТАМ И СЛУШАТЕЛЯМ, ОСВАИВАЮЩИМ ПРОГРАММЫ ПРОФЕССИОНАЛЬНОГО ОБУЧЕНИЯ</a:t>
            </a:r>
            <a:endParaRPr sz="2600" dirty="0">
              <a:solidFill>
                <a:srgbClr val="000000"/>
              </a:solidFill>
              <a:latin typeface="Oswald"/>
              <a:ea typeface="Oswald"/>
              <a:cs typeface="Oswald"/>
              <a:sym typeface="Oswald"/>
            </a:endParaRPr>
          </a:p>
        </p:txBody>
      </p:sp>
      <p:sp>
        <p:nvSpPr>
          <p:cNvPr id="100" name="Google Shape;100;p1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10.12.2014 № 1128-ПП «О материальной поддержке обучающихся в государственных профессиональных образовательных организациях Свердловской области»</a:t>
            </a:r>
            <a:endParaRPr sz="1300"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indent="-311150">
              <a:buClr>
                <a:schemeClr val="dk2"/>
              </a:buClr>
              <a:buSzPts val="1300"/>
              <a:buFont typeface="Oswald"/>
              <a:buChar char="●"/>
            </a:pPr>
            <a:r>
              <a:rPr lang="ru-RU" sz="1300" dirty="0">
                <a:solidFill>
                  <a:schemeClr val="tx1"/>
                </a:solidFill>
                <a:highlight>
                  <a:schemeClr val="lt2"/>
                </a:highlight>
                <a:latin typeface="Oswald"/>
                <a:ea typeface="Oswald"/>
                <a:cs typeface="Oswald"/>
              </a:rPr>
              <a:t>Минимальный размер материальной помощи не может быть меньше размера норматива государственной академической стипендии для студентов, обучающихся по образовательным программам среднего профессионального образования</a:t>
            </a:r>
            <a:endParaRPr sz="1300" dirty="0">
              <a:solidFill>
                <a:schemeClr val="tx1"/>
              </a:solidFill>
              <a:highlight>
                <a:schemeClr val="lt2"/>
              </a:highlight>
              <a:latin typeface="Oswald"/>
              <a:ea typeface="Oswald"/>
              <a:cs typeface="Oswald"/>
              <a:sym typeface="Oswald"/>
            </a:endParaRPr>
          </a:p>
          <a:p>
            <a:pPr marL="457200" indent="-311150">
              <a:buClr>
                <a:schemeClr val="dk2"/>
              </a:buClr>
              <a:buSzPts val="1300"/>
              <a:buFont typeface="Oswald"/>
              <a:buChar char="●"/>
            </a:pPr>
            <a:endParaRPr sz="1300" dirty="0">
              <a:solidFill>
                <a:schemeClr val="tx1"/>
              </a:solidFill>
              <a:highlight>
                <a:schemeClr val="lt2"/>
              </a:highlight>
              <a:latin typeface="Oswald"/>
              <a:ea typeface="Oswald"/>
              <a:cs typeface="Oswald"/>
              <a:sym typeface="Oswald"/>
            </a:endParaRPr>
          </a:p>
          <a:p>
            <a:pPr marL="0" marR="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highlight>
                <a:srgbClr val="FF0000"/>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В соответствии с распорядительным актом образовательной организации, на основании заявления получателя МСЗ, </a:t>
            </a:r>
            <a:br>
              <a:rPr lang="ru" sz="1300" dirty="0">
                <a:solidFill>
                  <a:schemeClr val="tx1"/>
                </a:solidFill>
                <a:latin typeface="Oswald"/>
                <a:ea typeface="Oswald"/>
                <a:cs typeface="Oswald"/>
                <a:sym typeface="Oswald"/>
              </a:rPr>
            </a:br>
            <a:r>
              <a:rPr lang="ru" sz="1300" dirty="0">
                <a:solidFill>
                  <a:schemeClr val="tx1"/>
                </a:solidFill>
                <a:latin typeface="Oswald"/>
                <a:ea typeface="Oswald"/>
                <a:cs typeface="Oswald"/>
                <a:sym typeface="Oswald"/>
              </a:rPr>
              <a:t>не чаще 1 раза в 3 месяца</a:t>
            </a:r>
            <a:endParaRPr sz="1100" dirty="0">
              <a:solidFill>
                <a:schemeClr val="tx1"/>
              </a:solidFill>
              <a:highlight>
                <a:srgbClr val="FF0000"/>
              </a:highlight>
              <a:latin typeface="Oswald"/>
              <a:ea typeface="Oswald"/>
              <a:cs typeface="Oswald"/>
              <a:sym typeface="Oswald"/>
            </a:endParaRPr>
          </a:p>
        </p:txBody>
      </p:sp>
      <p:sp>
        <p:nvSpPr>
          <p:cNvPr id="101" name="Google Shape;101;p1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0428</a:t>
            </a:r>
            <a:endParaRPr sz="1500" b="1">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05"/>
        <p:cNvGrpSpPr/>
        <p:nvPr/>
      </p:nvGrpSpPr>
      <p:grpSpPr>
        <a:xfrm>
          <a:off x="0" y="0"/>
          <a:ext cx="0" cy="0"/>
          <a:chOff x="0" y="0"/>
          <a:chExt cx="0" cy="0"/>
        </a:xfrm>
      </p:grpSpPr>
      <p:sp>
        <p:nvSpPr>
          <p:cNvPr id="106" name="Google Shape;106;p1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МАТЕРИАЛЬНОЙ ПОМОЩИ СТУДЕНТАМ И СЛУШАТЕЛЯМ, ОСВАИВАЮЩИМ ПРОГРАММЫ ПРОФЕССИОНАЛЬНОГО ОБУЧЕНИЯ</a:t>
            </a:r>
            <a:endParaRPr sz="2600">
              <a:solidFill>
                <a:srgbClr val="000000"/>
              </a:solidFill>
              <a:latin typeface="Oswald"/>
              <a:ea typeface="Oswald"/>
              <a:cs typeface="Oswald"/>
              <a:sym typeface="Oswald"/>
            </a:endParaRPr>
          </a:p>
        </p:txBody>
      </p:sp>
      <p:sp>
        <p:nvSpPr>
          <p:cNvPr id="107" name="Google Shape;107;p1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0428</a:t>
            </a:r>
            <a:endParaRPr sz="1500" b="1">
              <a:latin typeface="Oswald"/>
              <a:ea typeface="Oswald"/>
              <a:cs typeface="Oswald"/>
              <a:sym typeface="Oswald"/>
            </a:endParaRPr>
          </a:p>
        </p:txBody>
      </p:sp>
      <p:graphicFrame>
        <p:nvGraphicFramePr>
          <p:cNvPr id="108" name="Google Shape;108;p16"/>
          <p:cNvGraphicFramePr/>
          <p:nvPr>
            <p:extLst>
              <p:ext uri="{D42A27DB-BD31-4B8C-83A1-F6EECF244321}">
                <p14:modId xmlns="" xmlns:p14="http://schemas.microsoft.com/office/powerpoint/2010/main" val="3515136716"/>
              </p:ext>
            </p:extLst>
          </p:nvPr>
        </p:nvGraphicFramePr>
        <p:xfrm>
          <a:off x="324888" y="1271770"/>
          <a:ext cx="8494225" cy="3733650"/>
        </p:xfrm>
        <a:graphic>
          <a:graphicData uri="http://schemas.openxmlformats.org/drawingml/2006/table">
            <a:tbl>
              <a:tblPr>
                <a:noFill/>
                <a:tableStyleId>{BF4A3D39-4975-46BA-BE83-8B02B6239DEE}</a:tableStyleId>
              </a:tblPr>
              <a:tblGrid>
                <a:gridCol w="4590675">
                  <a:extLst>
                    <a:ext uri="{9D8B030D-6E8A-4147-A177-3AD203B41FA5}">
                      <a16:colId xmlns="" xmlns:a16="http://schemas.microsoft.com/office/drawing/2014/main" val="20000"/>
                    </a:ext>
                  </a:extLst>
                </a:gridCol>
                <a:gridCol w="3903550">
                  <a:extLst>
                    <a:ext uri="{9D8B030D-6E8A-4147-A177-3AD203B41FA5}">
                      <a16:colId xmlns=""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30345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Инвалид</a:t>
                      </a:r>
                      <a:endParaRPr sz="1150">
                        <a:latin typeface="Oswald"/>
                        <a:ea typeface="Oswald"/>
                        <a:cs typeface="Oswald"/>
                        <a:sym typeface="Oswald"/>
                      </a:endParaRPr>
                    </a:p>
                  </a:txBody>
                  <a:tcPr marL="91425" marR="91425" marT="91425" marB="91425"/>
                </a:tc>
                <a:tc>
                  <a:txBody>
                    <a:bodyPr/>
                    <a:lstStyle/>
                    <a:p>
                      <a:pPr marL="179999" lvl="0" indent="-168275"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a:solidFill>
                          <a:srgbClr val="FF0000"/>
                        </a:solidFill>
                        <a:latin typeface="Oswald"/>
                        <a:ea typeface="Oswald"/>
                        <a:cs typeface="Oswald"/>
                        <a:sym typeface="Oswald"/>
                      </a:endParaRPr>
                    </a:p>
                    <a:p>
                      <a:pPr marL="179999" lvl="0" indent="-168275" algn="l" rtl="0">
                        <a:spcBef>
                          <a:spcPts val="0"/>
                        </a:spcBef>
                        <a:spcAft>
                          <a:spcPts val="0"/>
                        </a:spcAft>
                        <a:buSzPts val="1150"/>
                        <a:buFont typeface="Oswald"/>
                        <a:buChar char="●"/>
                      </a:pPr>
                      <a:r>
                        <a:rPr lang="ru" sz="115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endParaRPr sz="1150">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r h="453550">
                <a:tc>
                  <a:txBody>
                    <a:bodyPr/>
                    <a:lstStyle/>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 sz="1150" baseline="0" dirty="0">
                          <a:solidFill>
                            <a:schemeClr val="tx1"/>
                          </a:solidFill>
                          <a:latin typeface="Oswald"/>
                          <a:ea typeface="Oswald"/>
                          <a:cs typeface="Oswald"/>
                          <a:sym typeface="Oswald"/>
                        </a:rPr>
                        <a:t>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a:txBody>
                    <a:bodyPr/>
                    <a:lstStyle/>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Свидетельство о смерти родителя</a:t>
                      </a:r>
                      <a:endParaRPr sz="115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2"/>
                  </a:ext>
                </a:extLst>
              </a:tr>
              <a:tr h="30345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Обучающиеся с ограниченными возможностями здоровья</a:t>
                      </a:r>
                      <a:endParaRPr sz="115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a:solidFill>
                          <a:srgbClr val="FF0000"/>
                        </a:solidFill>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a:latin typeface="Oswald"/>
                          <a:ea typeface="Oswald"/>
                          <a:cs typeface="Oswald"/>
                          <a:sym typeface="Oswald"/>
                        </a:rPr>
                        <a:t>Заключение психолого-медико-педагогической комиссии об ограниченных возможностях здоровья</a:t>
                      </a:r>
                      <a:endParaRPr sz="1150">
                        <a:latin typeface="Oswald"/>
                        <a:ea typeface="Oswald"/>
                        <a:cs typeface="Oswald"/>
                        <a:sym typeface="Oswald"/>
                      </a:endParaRPr>
                    </a:p>
                  </a:txBody>
                  <a:tcPr marL="91425" marR="91425" marT="91425" marB="91425"/>
                </a:tc>
                <a:extLst>
                  <a:ext uri="{0D108BD9-81ED-4DB2-BD59-A6C34878D82A}">
                    <a16:rowId xmlns="" xmlns:a16="http://schemas.microsoft.com/office/drawing/2014/main" val="10003"/>
                  </a:ext>
                </a:extLst>
              </a:tr>
              <a:tr h="37850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Граждане, имеющие низкий уровень дохода, малоимущие семьи</a:t>
                      </a:r>
                      <a:endParaRPr sz="115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Справка органа в сфере социальной политики, подтверждающая получение государственной социальной помощи</a:t>
                      </a:r>
                      <a:endParaRPr sz="115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12"/>
        <p:cNvGrpSpPr/>
        <p:nvPr/>
      </p:nvGrpSpPr>
      <p:grpSpPr>
        <a:xfrm>
          <a:off x="0" y="0"/>
          <a:ext cx="0" cy="0"/>
          <a:chOff x="0" y="0"/>
          <a:chExt cx="0" cy="0"/>
        </a:xfrm>
      </p:grpSpPr>
      <p:sp>
        <p:nvSpPr>
          <p:cNvPr id="113" name="Google Shape;113;p1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dirty="0">
              <a:solidFill>
                <a:srgbClr val="000000"/>
              </a:solidFill>
              <a:latin typeface="Oswald"/>
              <a:ea typeface="Oswald"/>
              <a:cs typeface="Oswald"/>
              <a:sym typeface="Oswald"/>
            </a:endParaRPr>
          </a:p>
        </p:txBody>
      </p:sp>
      <p:sp>
        <p:nvSpPr>
          <p:cNvPr id="114" name="Google Shape;114;p17"/>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18.05.2017 № 346-ПП «Об 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области»</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r>
              <a:rPr lang="ru" sz="1300" dirty="0">
                <a:solidFill>
                  <a:schemeClr val="tx1"/>
                </a:solidFill>
                <a:highlight>
                  <a:schemeClr val="lt2"/>
                </a:highlight>
                <a:latin typeface="Oswald"/>
                <a:ea typeface="Oswald"/>
                <a:cs typeface="Oswald"/>
                <a:sym typeface="Oswald"/>
              </a:rPr>
              <a:t>Размер выплаты: трехмесячная государственная социальная стипендия без учета районного коэффициента</a:t>
            </a:r>
            <a:endParaRPr sz="1700" b="1" dirty="0">
              <a:solidFill>
                <a:schemeClr val="tx1"/>
              </a:solidFill>
              <a:highlight>
                <a:schemeClr val="lt2"/>
              </a:highlight>
              <a:latin typeface="Oswald"/>
              <a:ea typeface="Oswald"/>
              <a:cs typeface="Oswald"/>
              <a:sym typeface="Oswald"/>
            </a:endParaRPr>
          </a:p>
          <a:p>
            <a:pPr marL="0" marR="0" lvl="0" indent="0" algn="ctr" rtl="0">
              <a:spcBef>
                <a:spcPts val="0"/>
              </a:spcBef>
              <a:spcAft>
                <a:spcPts val="0"/>
              </a:spcAft>
              <a:buNone/>
            </a:pPr>
            <a:endParaRPr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Ежегодно</a:t>
            </a:r>
            <a:endParaRPr sz="1300"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Не позднее 30 дней с начала учебного года </a:t>
            </a:r>
            <a:endParaRPr sz="1100" dirty="0">
              <a:solidFill>
                <a:schemeClr val="tx1"/>
              </a:solidFill>
              <a:latin typeface="Oswald"/>
              <a:ea typeface="Oswald"/>
              <a:cs typeface="Oswald"/>
              <a:sym typeface="Oswald"/>
            </a:endParaRPr>
          </a:p>
        </p:txBody>
      </p:sp>
      <p:sp>
        <p:nvSpPr>
          <p:cNvPr id="115" name="Google Shape;115;p17"/>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0471</a:t>
            </a:r>
            <a:endParaRPr sz="1500" b="1">
              <a:latin typeface="Oswald"/>
              <a:ea typeface="Oswald"/>
              <a:cs typeface="Oswald"/>
              <a:sym typeface="Oswa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19"/>
        <p:cNvGrpSpPr/>
        <p:nvPr/>
      </p:nvGrpSpPr>
      <p:grpSpPr>
        <a:xfrm>
          <a:off x="0" y="0"/>
          <a:ext cx="0" cy="0"/>
          <a:chOff x="0" y="0"/>
          <a:chExt cx="0" cy="0"/>
        </a:xfrm>
      </p:grpSpPr>
      <p:sp>
        <p:nvSpPr>
          <p:cNvPr id="120" name="Google Shape;120;p18"/>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a:solidFill>
                <a:srgbClr val="000000"/>
              </a:solidFill>
              <a:latin typeface="Oswald"/>
              <a:ea typeface="Oswald"/>
              <a:cs typeface="Oswald"/>
              <a:sym typeface="Oswald"/>
            </a:endParaRPr>
          </a:p>
        </p:txBody>
      </p:sp>
      <p:sp>
        <p:nvSpPr>
          <p:cNvPr id="121" name="Google Shape;121;p18"/>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0471</a:t>
            </a:r>
            <a:endParaRPr sz="1500" b="1">
              <a:latin typeface="Oswald"/>
              <a:ea typeface="Oswald"/>
              <a:cs typeface="Oswald"/>
              <a:sym typeface="Oswald"/>
            </a:endParaRPr>
          </a:p>
        </p:txBody>
      </p:sp>
      <p:graphicFrame>
        <p:nvGraphicFramePr>
          <p:cNvPr id="122" name="Google Shape;122;p18"/>
          <p:cNvGraphicFramePr/>
          <p:nvPr>
            <p:extLst>
              <p:ext uri="{D42A27DB-BD31-4B8C-83A1-F6EECF244321}">
                <p14:modId xmlns="" xmlns:p14="http://schemas.microsoft.com/office/powerpoint/2010/main" val="1343123110"/>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 xmlns:a16="http://schemas.microsoft.com/office/drawing/2014/main" val="20000"/>
                    </a:ext>
                  </a:extLst>
                </a:gridCol>
                <a:gridCol w="3903550">
                  <a:extLst>
                    <a:ext uri="{9D8B030D-6E8A-4147-A177-3AD203B41FA5}">
                      <a16:colId xmlns=""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1014675">
                <a:tc>
                  <a:txBody>
                    <a:bodyPr/>
                    <a:lstStyle/>
                    <a:p>
                      <a:pPr marL="179999" lvl="0" indent="-162599" algn="l" rtl="0">
                        <a:spcBef>
                          <a:spcPts val="0"/>
                        </a:spcBef>
                        <a:spcAft>
                          <a:spcPts val="0"/>
                        </a:spcAft>
                        <a:buClr>
                          <a:schemeClr val="dk2"/>
                        </a:buClr>
                        <a:buSzPts val="1200"/>
                        <a:buFont typeface="Oswald"/>
                        <a:buChar char="●"/>
                      </a:pPr>
                      <a:r>
                        <a:rPr lang="ru" sz="120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 sz="1200" baseline="0" dirty="0">
                          <a:solidFill>
                            <a:schemeClr val="tx1"/>
                          </a:solidFill>
                          <a:latin typeface="Oswald"/>
                          <a:ea typeface="Oswald"/>
                          <a:cs typeface="Oswald"/>
                          <a:sym typeface="Oswald"/>
                        </a:rPr>
                        <a:t> образовательным программам и (или)</a:t>
                      </a:r>
                      <a:r>
                        <a:rPr lang="ru" sz="1200" dirty="0">
                          <a:solidFill>
                            <a:schemeClr val="tx1"/>
                          </a:solidFill>
                          <a:latin typeface="Oswald"/>
                          <a:ea typeface="Oswald"/>
                          <a:cs typeface="Oswald"/>
                          <a:sym typeface="Oswald"/>
                        </a:rPr>
                        <a:t>  по программам</a:t>
                      </a:r>
                      <a:r>
                        <a:rPr lang="ru" sz="120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Свидетельство о смерти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chemeClr val="dk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 xmlns:a16="http://schemas.microsoft.com/office/drawing/2014/main" val="10002"/>
                  </a:ext>
                </a:extLst>
              </a:tr>
              <a:tr h="0">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3"/>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26"/>
        <p:cNvGrpSpPr/>
        <p:nvPr/>
      </p:nvGrpSpPr>
      <p:grpSpPr>
        <a:xfrm>
          <a:off x="0" y="0"/>
          <a:ext cx="0" cy="0"/>
          <a:chOff x="0" y="0"/>
          <a:chExt cx="0" cy="0"/>
        </a:xfrm>
      </p:grpSpPr>
      <p:sp>
        <p:nvSpPr>
          <p:cNvPr id="127" name="Google Shape;127;p19"/>
          <p:cNvSpPr txBox="1">
            <a:spLocks noGrp="1"/>
          </p:cNvSpPr>
          <p:nvPr>
            <p:ph type="ctrTitle"/>
          </p:nvPr>
        </p:nvSpPr>
        <p:spPr>
          <a:xfrm>
            <a:off x="2674050" y="191911"/>
            <a:ext cx="5760000" cy="4064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dirty="0">
              <a:solidFill>
                <a:srgbClr val="000000"/>
              </a:solidFill>
              <a:latin typeface="Oswald"/>
              <a:ea typeface="Oswald"/>
              <a:cs typeface="Oswald"/>
              <a:sym typeface="Oswald"/>
            </a:endParaRPr>
          </a:p>
        </p:txBody>
      </p:sp>
      <p:sp>
        <p:nvSpPr>
          <p:cNvPr id="128" name="Google Shape;128;p19"/>
          <p:cNvSpPr/>
          <p:nvPr/>
        </p:nvSpPr>
        <p:spPr>
          <a:xfrm>
            <a:off x="545250" y="1162755"/>
            <a:ext cx="8053500" cy="3796669"/>
          </a:xfrm>
          <a:prstGeom prst="rect">
            <a:avLst/>
          </a:prstGeom>
          <a:noFill/>
          <a:ln>
            <a:noFill/>
          </a:ln>
        </p:spPr>
        <p:txBody>
          <a:bodyPr spcFirstLastPara="1" wrap="square" lIns="90000" tIns="34275" rIns="68575" bIns="34275" anchor="ctr" anchorCtr="0">
            <a:noAutofit/>
          </a:bodyPr>
          <a:lstStyle/>
          <a:p>
            <a:pPr marL="0" marR="0" lvl="0" indent="0" algn="ctr" rtl="0">
              <a:spcBef>
                <a:spcPts val="0"/>
              </a:spcBef>
              <a:spcAft>
                <a:spcPts val="0"/>
              </a:spcAft>
              <a:buNone/>
            </a:pPr>
            <a:endParaRPr lang="ru" b="1" dirty="0">
              <a:solidFill>
                <a:schemeClr val="tx1"/>
              </a:solidFill>
              <a:latin typeface="Oswald"/>
              <a:ea typeface="Oswald"/>
              <a:cs typeface="Oswald"/>
              <a:sym typeface="Oswald"/>
            </a:endParaRPr>
          </a:p>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endParaRPr lang="ru" sz="1300"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endParaRPr lang="ru" sz="1300"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60800" lvl="0" indent="-319300" algn="just">
              <a:buClr>
                <a:schemeClr val="dk2"/>
              </a:buClr>
              <a:buSzPts val="1400"/>
              <a:buFont typeface="Oswald"/>
              <a:buChar char="●"/>
            </a:pPr>
            <a:r>
              <a:rPr lang="ru-RU" sz="1300" dirty="0">
                <a:solidFill>
                  <a:schemeClr val="tx1"/>
                </a:solidFill>
                <a:latin typeface="Oswald"/>
                <a:ea typeface="Oswald"/>
                <a:cs typeface="Oswald"/>
                <a:sym typeface="Oswald"/>
              </a:rPr>
              <a:t>Постановление Правительства Свердловской области от 30 марта 2023 г. N 221-ПП «О внесении изменений в постановление Правительства Свердловской области от 05.07.2017 N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Размер выплаты: 52 203,7 руб. (</a:t>
            </a:r>
            <a:r>
              <a:rPr lang="ru" sz="1300" dirty="0">
                <a:solidFill>
                  <a:schemeClr val="tx1"/>
                </a:solidFill>
                <a:highlight>
                  <a:schemeClr val="lt2"/>
                </a:highlight>
                <a:latin typeface="Oswald"/>
                <a:ea typeface="Oswald"/>
                <a:cs typeface="Oswald"/>
                <a:sym typeface="Oswald"/>
              </a:rPr>
              <a:t>по состоянию на 01.01.2023)</a:t>
            </a:r>
            <a:endParaRPr sz="1300" dirty="0">
              <a:solidFill>
                <a:schemeClr val="tx1"/>
              </a:solidFill>
              <a:highlight>
                <a:schemeClr val="lt2"/>
              </a:highlight>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60800" lvl="0" indent="-3193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a:p>
            <a:pPr marL="457200" lvl="0" indent="0" algn="l" rtl="0">
              <a:spcBef>
                <a:spcPts val="1000"/>
              </a:spcBef>
              <a:spcAft>
                <a:spcPts val="0"/>
              </a:spcAft>
              <a:buNone/>
            </a:pPr>
            <a:endParaRPr sz="1300" dirty="0">
              <a:solidFill>
                <a:schemeClr val="tx1"/>
              </a:solidFill>
              <a:latin typeface="Oswald"/>
              <a:ea typeface="Oswald"/>
              <a:cs typeface="Oswald"/>
              <a:sym typeface="Oswald"/>
            </a:endParaRPr>
          </a:p>
          <a:p>
            <a:pPr marL="457200" marR="0" lvl="0" indent="0" algn="ctr" rtl="0">
              <a:spcBef>
                <a:spcPts val="1000"/>
              </a:spcBef>
              <a:spcAft>
                <a:spcPts val="0"/>
              </a:spcAft>
              <a:buNone/>
            </a:pPr>
            <a:endParaRPr b="1" dirty="0">
              <a:solidFill>
                <a:srgbClr val="FF0000"/>
              </a:solidFill>
              <a:latin typeface="Oswald"/>
              <a:ea typeface="Oswald"/>
              <a:cs typeface="Oswald"/>
              <a:sym typeface="Oswald"/>
            </a:endParaRPr>
          </a:p>
        </p:txBody>
      </p:sp>
      <p:sp>
        <p:nvSpPr>
          <p:cNvPr id="129" name="Google Shape;129;p19"/>
          <p:cNvSpPr txBox="1"/>
          <p:nvPr/>
        </p:nvSpPr>
        <p:spPr>
          <a:xfrm>
            <a:off x="747150" y="191912"/>
            <a:ext cx="1926900" cy="406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33"/>
        <p:cNvGrpSpPr/>
        <p:nvPr/>
      </p:nvGrpSpPr>
      <p:grpSpPr>
        <a:xfrm>
          <a:off x="0" y="0"/>
          <a:ext cx="0" cy="0"/>
          <a:chOff x="0" y="0"/>
          <a:chExt cx="0" cy="0"/>
        </a:xfrm>
      </p:grpSpPr>
      <p:sp>
        <p:nvSpPr>
          <p:cNvPr id="134" name="Google Shape;134;p20"/>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graphicFrame>
        <p:nvGraphicFramePr>
          <p:cNvPr id="135" name="Google Shape;135;p20"/>
          <p:cNvGraphicFramePr/>
          <p:nvPr>
            <p:extLst>
              <p:ext uri="{D42A27DB-BD31-4B8C-83A1-F6EECF244321}">
                <p14:modId xmlns="" xmlns:p14="http://schemas.microsoft.com/office/powerpoint/2010/main" val="521151813"/>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 xmlns:a16="http://schemas.microsoft.com/office/drawing/2014/main" val="20000"/>
                    </a:ext>
                  </a:extLst>
                </a:gridCol>
                <a:gridCol w="3903550">
                  <a:extLst>
                    <a:ext uri="{9D8B030D-6E8A-4147-A177-3AD203B41FA5}">
                      <a16:colId xmlns="" xmlns:a16="http://schemas.microsoft.com/office/drawing/2014/main"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 xmlns:a16="http://schemas.microsoft.com/office/drawing/2014/main" val="10000"/>
                  </a:ext>
                </a:extLst>
              </a:tr>
              <a:tr h="4641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 xmlns:a16="http://schemas.microsoft.com/office/drawing/2014/main"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 xmlns:a16="http://schemas.microsoft.com/office/drawing/2014/main" val="10002"/>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3"/>
                  </a:ext>
                </a:extLst>
              </a:tr>
              <a:tr h="23205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 xmlns:a16="http://schemas.microsoft.com/office/drawing/2014/main" val="10004"/>
                  </a:ext>
                </a:extLst>
              </a:tr>
            </a:tbl>
          </a:graphicData>
        </a:graphic>
      </p:graphicFrame>
      <p:sp>
        <p:nvSpPr>
          <p:cNvPr id="136" name="Google Shape;136;p20"/>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a:solidFill>
                <a:srgbClr val="000000"/>
              </a:solidFill>
              <a:latin typeface="Oswald"/>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40"/>
        <p:cNvGrpSpPr/>
        <p:nvPr/>
      </p:nvGrpSpPr>
      <p:grpSpPr>
        <a:xfrm>
          <a:off x="0" y="0"/>
          <a:ext cx="0" cy="0"/>
          <a:chOff x="0" y="0"/>
          <a:chExt cx="0" cy="0"/>
        </a:xfrm>
      </p:grpSpPr>
      <p:sp>
        <p:nvSpPr>
          <p:cNvPr id="141" name="Google Shape;141;p21"/>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lvl="0" algn="ctr"/>
            <a:endParaRPr lang="ru-RU"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sz="1300" dirty="0">
                <a:solidFill>
                  <a:schemeClr val="tx1"/>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60800" lvl="0" indent="-319300" algn="just">
              <a:buClr>
                <a:schemeClr val="dk2"/>
              </a:buClr>
              <a:buSzPts val="1400"/>
              <a:buFont typeface="Oswald"/>
              <a:buChar char="●"/>
            </a:pPr>
            <a:r>
              <a:rPr lang="ru-RU" sz="1300" dirty="0">
                <a:solidFill>
                  <a:schemeClr val="tx1"/>
                </a:solidFill>
                <a:latin typeface="Oswald"/>
                <a:ea typeface="Oswald"/>
                <a:cs typeface="Oswald"/>
                <a:sym typeface="Oswald"/>
              </a:rPr>
              <a:t>Постановление Правительства Свердловской области от 30 марта 2023 г. N 221-ПП «О внесении изменений в постановление Правительства Свердловской области от 05.07.2017 N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Размер выплаты: 1 283,6 руб. (по состоянию на 01.01.2023).</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p:txBody>
      </p:sp>
      <p:sp>
        <p:nvSpPr>
          <p:cNvPr id="142" name="Google Shape;142;p2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sp>
        <p:nvSpPr>
          <p:cNvPr id="143" name="Google Shape;143;p2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dirty="0">
                <a:solidFill>
                  <a:srgbClr val="000000"/>
                </a:solidFill>
                <a:latin typeface="Oswald"/>
                <a:ea typeface="Oswald"/>
                <a:cs typeface="Oswald"/>
                <a:sym typeface="Oswald"/>
              </a:rPr>
              <a:t>ЕДИНОВРЕМЕННОЕ ДЕНЕЖНОЕ ПОСОБИЕ ВЫПУСКНИКАМ</a:t>
            </a:r>
            <a:endParaRPr sz="1200" dirty="0">
              <a:solidFill>
                <a:srgbClr val="000000"/>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10561</TotalTime>
  <Words>4331</Words>
  <Application>Microsoft Office PowerPoint</Application>
  <PresentationFormat>Экран (16:9)</PresentationFormat>
  <Paragraphs>327</Paragraphs>
  <Slides>26</Slides>
  <Notes>24</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26</vt:i4>
      </vt:variant>
    </vt:vector>
  </HeadingPairs>
  <TitlesOfParts>
    <vt:vector size="36" baseType="lpstr">
      <vt:lpstr>Arial</vt:lpstr>
      <vt:lpstr>Oswald</vt:lpstr>
      <vt:lpstr>Montserrat</vt:lpstr>
      <vt:lpstr>Liberation Serif</vt:lpstr>
      <vt:lpstr>Wingdings 3</vt:lpstr>
      <vt:lpstr>Twentieth Century</vt:lpstr>
      <vt:lpstr>Old English Text MT</vt:lpstr>
      <vt:lpstr>Onyx</vt:lpstr>
      <vt:lpstr>Trebuchet MS</vt:lpstr>
      <vt:lpstr>Аспект</vt:lpstr>
      <vt:lpstr>Единая государственная информационная система социального обеспечения (ЕГИССО)</vt:lpstr>
      <vt:lpstr>Основополагающие законы и нормативно-правовые документы, обеспечивающие предоставление мер социальной защиты</vt:lpstr>
      <vt:lpstr>ВЫПЛАТА МАТЕРИАЛЬНОЙ ПОМОЩИ СТУДЕНТАМ И СЛУШАТЕЛЯМ, ОСВАИВАЮЩИМ ПРОГРАММЫ ПРОФЕССИОНАЛЬНОГО ОБУЧЕНИЯ</vt:lpstr>
      <vt:lpstr>ВЫПЛАТА МАТЕРИАЛЬНОЙ ПОМОЩИ СТУДЕНТАМ И СЛУШАТЕЛЯМ, ОСВАИВАЮЩИМ ПРОГРАММЫ ПРОФЕССИОНАЛЬНОГО ОБУЧЕНИЯ</vt:lpstr>
      <vt:lpstr>ВЫПЛАТА ПОСОБИЯ НА ПРИОБРЕТЕНИЕ УЧЕБНОЙ ЛИТЕРАТУРЫ И ПИСЬМЕННЫХ ПРИНАДЛЕЖНОСТЕЙ</vt:lpstr>
      <vt:lpstr>ВЫПЛАТА ПОСОБИЯ НА ПРИОБРЕТЕНИЕ УЧЕБНОЙ ЛИТЕРАТУРЫ И ПИСЬМЕННЫХ ПРИНАДЛЕЖНОСТЕЙ</vt:lpstr>
      <vt:lpstr>ДЕНЕЖНАЯ КОМПЕНСАЦИЯ НА ПРИОБРЕТЕНИЕ КОМПЛЕКТА ОДЕЖДЫ, ОБУВИ, МЯГКОГО ИНВЕНТАРЯ ДЛЯ ВЫПУСКНИКОВ</vt:lpstr>
      <vt:lpstr>ДЕНЕЖНАЯ КОМПЕНСАЦИЯ НА ПРИОБРЕТЕНИЕ КОМПЛЕКТА ОДЕЖДЫ, ОБУВИ, МЯГКОГО ИНВЕНТАРЯ ДЛЯ ВЫПУСКНИКОВ</vt:lpstr>
      <vt:lpstr>ЕДИНОВРЕМЕННОЕ ДЕНЕЖНОЕ ПОСОБИЕ ВЫПУСКНИКАМ</vt:lpstr>
      <vt:lpstr>ЕДИНОВРЕМЕННОЕ ДЕНЕЖНОЕ ПОСОБИЕ ВЫПУСКНИКАМ</vt:lpstr>
      <vt:lpstr>ВЫПЛАТА ГОСУДАРСТВЕННОЙ СОЦИАЛЬНОЙ СТИПЕНДИИ</vt:lpstr>
      <vt:lpstr>ВЫПЛАТА ГОСУДАРСТВЕННОЙ СОЦИАЛЬНОЙ СТИПЕНДИИ</vt:lpstr>
      <vt:lpstr>КОМПЕНСАЦИЯ СТОИМОСТИ ПРОЕЗДА НА ОБЩЕСТВЕННОМ ТРАНСПОРТЕ (ГОРОДСКОМ) (КРОМЕ ТАКСИ) И В АВТОБУСАХ ПРИГОРОДНЫХ И ВНУТРИРАЙОННЫХ МАРШРУТОВ)</vt:lpstr>
      <vt:lpstr>КОМПЕНСАЦИЯ СТОИМОСТИ ПРОЕЗДА НА ОБЩЕСТВЕННОМ ТРАНСПОРТЕ (ГОРОДСКОМ) (КРОМЕ ТАКСИ) И В АВТОБУСАХ ПРИГОРОДНЫХ И ВНУТРИРАЙОННЫХ МАРШРУТОВ)</vt:lpstr>
      <vt:lpstr>ОБЕСПЕЧЕНИЕ БЕСПЛАТНЫМ ПРОЕЗДОМ ОДИН РАЗ В ГОД К МЕСТУ ЖИТЕЛЬСТВА И ОБРАТНО К МЕСТУ УЧЕБЫ (ВЫДАЧА БИЛЕТОВ)</vt:lpstr>
      <vt:lpstr>ОБЕСПЕЧЕНИЕ БЕСПЛАТНЫМ ПРОЕЗДОМ ОДИН РАЗ В ГОД К МЕСТУ ЖИТЕЛЬСТВА И ОБРАТНО К МЕСТУ УЧЕБЫ (ВЫДАЧА БИЛЕТОВ)</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ПРИОБРЕТЕНИЕ КОМПЛЕКТА ОДЕЖДЫ, ОБУВИ, МЯГКОГО ИНВЕНТАРЯ</vt:lpstr>
      <vt:lpstr>ДЕНЕЖНАЯ КОМПЕНСАЦИЯ НА ПРИОБРЕТЕНИЕ КОМПЛЕКТА ОДЕЖДЫ, ОБУВИ, МЯГКОГО ИНВЕНТАРЯ</vt:lpstr>
      <vt:lpstr>Меры назначаемые в натуральной форме</vt:lpstr>
      <vt:lpstr>ПРЕДОСТАВЛЕНИЕ БЕСПЛАТНОГО ПИТАНИЯ</vt:lpstr>
      <vt:lpstr>ПРЕДОСТАВЛЕНИЕ БЕСПЛАТНОГО ПИТАНИЯ</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Единая государственная информационная система социального обеспечения (ЕГИССО)</dc:title>
  <dc:creator>Администратор безопасности</dc:creator>
  <cp:lastModifiedBy>Larisa Belizkaj</cp:lastModifiedBy>
  <cp:revision>179</cp:revision>
  <dcterms:modified xsi:type="dcterms:W3CDTF">2023-09-07T04:57:21Z</dcterms:modified>
</cp:coreProperties>
</file>